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1414" r:id="rId2"/>
    <p:sldId id="1565" r:id="rId3"/>
    <p:sldId id="1567" r:id="rId4"/>
    <p:sldId id="1569" r:id="rId5"/>
    <p:sldId id="1568" r:id="rId6"/>
    <p:sldId id="1570" r:id="rId7"/>
    <p:sldId id="1571" r:id="rId8"/>
    <p:sldId id="1572" r:id="rId9"/>
    <p:sldId id="1566" r:id="rId10"/>
  </p:sldIdLst>
  <p:sldSz cx="9144000" cy="6858000" type="screen4x3"/>
  <p:notesSz cx="9926638" cy="6797675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1400" b="1" kern="1200">
        <a:solidFill>
          <a:srgbClr val="187534"/>
        </a:solidFill>
        <a:latin typeface="Arial" charset="0"/>
        <a:ea typeface="Osaka" charset="-128"/>
        <a:cs typeface="Osaka" charset="-128"/>
      </a:defRPr>
    </a:lvl1pPr>
    <a:lvl2pPr marL="457200" algn="ctr" rtl="0" eaLnBrk="0" fontAlgn="base" hangingPunct="0">
      <a:spcBef>
        <a:spcPct val="0"/>
      </a:spcBef>
      <a:spcAft>
        <a:spcPct val="0"/>
      </a:spcAft>
      <a:defRPr sz="1400" b="1" kern="1200">
        <a:solidFill>
          <a:srgbClr val="187534"/>
        </a:solidFill>
        <a:latin typeface="Arial" charset="0"/>
        <a:ea typeface="Osaka" charset="-128"/>
        <a:cs typeface="Osaka" charset="-128"/>
      </a:defRPr>
    </a:lvl2pPr>
    <a:lvl3pPr marL="914400" algn="ctr" rtl="0" eaLnBrk="0" fontAlgn="base" hangingPunct="0">
      <a:spcBef>
        <a:spcPct val="0"/>
      </a:spcBef>
      <a:spcAft>
        <a:spcPct val="0"/>
      </a:spcAft>
      <a:defRPr sz="1400" b="1" kern="1200">
        <a:solidFill>
          <a:srgbClr val="187534"/>
        </a:solidFill>
        <a:latin typeface="Arial" charset="0"/>
        <a:ea typeface="Osaka" charset="-128"/>
        <a:cs typeface="Osaka" charset="-128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1400" b="1" kern="1200">
        <a:solidFill>
          <a:srgbClr val="187534"/>
        </a:solidFill>
        <a:latin typeface="Arial" charset="0"/>
        <a:ea typeface="Osaka" charset="-128"/>
        <a:cs typeface="Osaka" charset="-128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1400" b="1" kern="1200">
        <a:solidFill>
          <a:srgbClr val="187534"/>
        </a:solidFill>
        <a:latin typeface="Arial" charset="0"/>
        <a:ea typeface="Osaka" charset="-128"/>
        <a:cs typeface="Osaka" charset="-128"/>
      </a:defRPr>
    </a:lvl5pPr>
    <a:lvl6pPr marL="2286000" algn="l" defTabSz="457200" rtl="0" eaLnBrk="1" latinLnBrk="0" hangingPunct="1">
      <a:defRPr sz="1400" b="1" kern="1200">
        <a:solidFill>
          <a:srgbClr val="187534"/>
        </a:solidFill>
        <a:latin typeface="Arial" charset="0"/>
        <a:ea typeface="Osaka" charset="-128"/>
        <a:cs typeface="Osaka" charset="-128"/>
      </a:defRPr>
    </a:lvl6pPr>
    <a:lvl7pPr marL="2743200" algn="l" defTabSz="457200" rtl="0" eaLnBrk="1" latinLnBrk="0" hangingPunct="1">
      <a:defRPr sz="1400" b="1" kern="1200">
        <a:solidFill>
          <a:srgbClr val="187534"/>
        </a:solidFill>
        <a:latin typeface="Arial" charset="0"/>
        <a:ea typeface="Osaka" charset="-128"/>
        <a:cs typeface="Osaka" charset="-128"/>
      </a:defRPr>
    </a:lvl7pPr>
    <a:lvl8pPr marL="3200400" algn="l" defTabSz="457200" rtl="0" eaLnBrk="1" latinLnBrk="0" hangingPunct="1">
      <a:defRPr sz="1400" b="1" kern="1200">
        <a:solidFill>
          <a:srgbClr val="187534"/>
        </a:solidFill>
        <a:latin typeface="Arial" charset="0"/>
        <a:ea typeface="Osaka" charset="-128"/>
        <a:cs typeface="Osaka" charset="-128"/>
      </a:defRPr>
    </a:lvl8pPr>
    <a:lvl9pPr marL="3657600" algn="l" defTabSz="457200" rtl="0" eaLnBrk="1" latinLnBrk="0" hangingPunct="1">
      <a:defRPr sz="1400" b="1" kern="1200">
        <a:solidFill>
          <a:srgbClr val="187534"/>
        </a:solidFill>
        <a:latin typeface="Arial" charset="0"/>
        <a:ea typeface="Osaka" charset="-128"/>
        <a:cs typeface="Osaka" charset="-128"/>
      </a:defRPr>
    </a:lvl9pPr>
  </p:defaultTextStyle>
  <p:extLst>
    <p:ext uri="{521415D9-36F7-43E2-AB2F-B90AF26B5E84}">
      <p14:sectionLst xmlns:p14="http://schemas.microsoft.com/office/powerpoint/2010/main">
        <p14:section name="Default Section" id="{6BEE15F9-61D2-4451-A6D3-0EEAAC7339AC}">
          <p14:sldIdLst>
            <p14:sldId id="1414"/>
            <p14:sldId id="1565"/>
            <p14:sldId id="1567"/>
            <p14:sldId id="1569"/>
            <p14:sldId id="1568"/>
            <p14:sldId id="1570"/>
            <p14:sldId id="1571"/>
            <p14:sldId id="1572"/>
          </p14:sldIdLst>
        </p14:section>
        <p14:section name="Untitled Section" id="{9CACB88F-6207-4A79-8889-A4A537B69A16}">
          <p14:sldIdLst>
            <p14:sldId id="15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28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1584" userDrawn="1">
          <p15:clr>
            <a:srgbClr val="A4A3A4"/>
          </p15:clr>
        </p15:guide>
        <p15:guide id="2" pos="4375" userDrawn="1">
          <p15:clr>
            <a:srgbClr val="A4A3A4"/>
          </p15:clr>
        </p15:guide>
        <p15:guide id="3" orient="horz" pos="2074" userDrawn="1">
          <p15:clr>
            <a:srgbClr val="A4A3A4"/>
          </p15:clr>
        </p15:guide>
        <p15:guide id="4" pos="2996" userDrawn="1">
          <p15:clr>
            <a:srgbClr val="A4A3A4"/>
          </p15:clr>
        </p15:guide>
        <p15:guide id="5" orient="horz" pos="1635" userDrawn="1">
          <p15:clr>
            <a:srgbClr val="A4A3A4"/>
          </p15:clr>
        </p15:guide>
        <p15:guide id="6" orient="horz" pos="2142" userDrawn="1">
          <p15:clr>
            <a:srgbClr val="A4A3A4"/>
          </p15:clr>
        </p15:guide>
        <p15:guide id="7" pos="4564" userDrawn="1">
          <p15:clr>
            <a:srgbClr val="A4A3A4"/>
          </p15:clr>
        </p15:guide>
        <p15:guide id="8" pos="3127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88BE66"/>
    <a:srgbClr val="F4F9F1"/>
    <a:srgbClr val="F17733"/>
    <a:srgbClr val="FEF5F0"/>
    <a:srgbClr val="0000FF"/>
    <a:srgbClr val="FFFFCC"/>
    <a:srgbClr val="FFFF99"/>
    <a:srgbClr val="FFFFFF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30" autoAdjust="0"/>
    <p:restoredTop sz="94648" autoAdjust="0"/>
  </p:normalViewPr>
  <p:slideViewPr>
    <p:cSldViewPr snapToGrid="0" showGuides="1">
      <p:cViewPr varScale="1">
        <p:scale>
          <a:sx n="114" d="100"/>
          <a:sy n="114" d="100"/>
        </p:scale>
        <p:origin x="1668" y="84"/>
      </p:cViewPr>
      <p:guideLst>
        <p:guide orient="horz" pos="2160"/>
        <p:guide pos="528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126" d="100"/>
          <a:sy n="126" d="100"/>
        </p:scale>
        <p:origin x="-1566" y="-102"/>
      </p:cViewPr>
      <p:guideLst>
        <p:guide orient="horz" pos="1584"/>
        <p:guide pos="4375"/>
        <p:guide orient="horz" pos="2074"/>
        <p:guide pos="2996"/>
        <p:guide orient="horz" pos="1635"/>
        <p:guide orient="horz" pos="2142"/>
        <p:guide pos="4564"/>
        <p:guide pos="312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3"/>
            <a:ext cx="4301543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918" tIns="48461" rIns="96918" bIns="48461" numCol="1" anchor="t" anchorCtr="0" compatLnSpc="1">
            <a:prstTxWarp prst="textNoShape">
              <a:avLst/>
            </a:prstTxWarp>
          </a:bodyPr>
          <a:lstStyle>
            <a:lvl1pPr algn="l">
              <a:defRPr sz="1200" b="0">
                <a:solidFill>
                  <a:schemeClr val="tx1"/>
                </a:solidFill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4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625098" y="3"/>
            <a:ext cx="4301543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918" tIns="48461" rIns="96918" bIns="4846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4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6457794"/>
            <a:ext cx="4301543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918" tIns="48461" rIns="96918" bIns="48461" numCol="1" anchor="b" anchorCtr="0" compatLnSpc="1">
            <a:prstTxWarp prst="textNoShape">
              <a:avLst/>
            </a:prstTxWarp>
          </a:bodyPr>
          <a:lstStyle>
            <a:lvl1pPr algn="l">
              <a:defRPr sz="1200" b="0">
                <a:solidFill>
                  <a:schemeClr val="tx1"/>
                </a:solidFill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4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625098" y="6457794"/>
            <a:ext cx="4301543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918" tIns="48461" rIns="96918" bIns="4846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062D839C-949A-8C41-A63B-BF6F65D4EB3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646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gif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3"/>
            <a:ext cx="4301543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918" tIns="48461" rIns="96918" bIns="48461" numCol="1" anchor="t" anchorCtr="0" compatLnSpc="1">
            <a:prstTxWarp prst="textNoShape">
              <a:avLst/>
            </a:prstTxWarp>
          </a:bodyPr>
          <a:lstStyle>
            <a:lvl1pPr algn="l">
              <a:defRPr sz="1200" b="0">
                <a:solidFill>
                  <a:schemeClr val="tx1"/>
                </a:solidFill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625098" y="3"/>
            <a:ext cx="4301543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918" tIns="48461" rIns="96918" bIns="4846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323555" y="3228898"/>
            <a:ext cx="7279535" cy="3058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918" tIns="48461" rIns="96918" bIns="484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24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6457794"/>
            <a:ext cx="4301543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918" tIns="48461" rIns="96918" bIns="48461" numCol="1" anchor="b" anchorCtr="0" compatLnSpc="1">
            <a:prstTxWarp prst="textNoShape">
              <a:avLst/>
            </a:prstTxWarp>
          </a:bodyPr>
          <a:lstStyle>
            <a:lvl1pPr algn="l">
              <a:defRPr sz="1200" b="0">
                <a:solidFill>
                  <a:schemeClr val="tx1"/>
                </a:solidFill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625098" y="6457794"/>
            <a:ext cx="4301543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918" tIns="48461" rIns="96918" bIns="4846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latin typeface="Times" charset="0"/>
              </a:defRPr>
            </a:lvl1pPr>
          </a:lstStyle>
          <a:p>
            <a:pPr>
              <a:defRPr/>
            </a:pPr>
            <a:fld id="{93D81310-C510-5741-A0A3-907D13140C5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49327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Osaka" charset="-128"/>
        <a:cs typeface="Osaka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Osaka" charset="-128"/>
        <a:cs typeface="Osaka" charset="-128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Osaka" charset="-128"/>
        <a:cs typeface="Osaka" charset="-128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Osaka" charset="-128"/>
        <a:cs typeface="Osaka" charset="-128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Osaka" charset="-128"/>
        <a:cs typeface="Osaka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289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관심있어 보이는 애들 있으면 다른 </a:t>
            </a:r>
            <a:r>
              <a:rPr lang="en-US" altLang="ko-KR" dirty="0" smtClean="0"/>
              <a:t>MCU </a:t>
            </a:r>
            <a:r>
              <a:rPr lang="ko-KR" altLang="en-US" dirty="0" smtClean="0"/>
              <a:t>소개 </a:t>
            </a:r>
            <a:r>
              <a:rPr lang="en-US" altLang="ko-KR" dirty="0" smtClean="0"/>
              <a:t>STM </a:t>
            </a:r>
            <a:r>
              <a:rPr lang="ko-KR" altLang="en-US" dirty="0" smtClean="0"/>
              <a:t>보드 등등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3536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4400" y="6562725"/>
            <a:ext cx="6096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latin typeface="Arial Narrow"/>
                <a:ea typeface="Arial" charset="0"/>
                <a:cs typeface="Arial Narrow"/>
              </a:defRPr>
            </a:lvl1pPr>
          </a:lstStyle>
          <a:p>
            <a:pPr>
              <a:defRPr/>
            </a:pPr>
            <a:fld id="{0AA45A93-FE32-2945-8767-7A7088BDD0C8}" type="slidenum">
              <a:rPr lang="en-US" smtClean="0"/>
              <a:pPr>
                <a:defRPr/>
              </a:pPr>
              <a:t>‹#›</a:t>
            </a:fld>
            <a:r>
              <a:rPr lang="en-US"/>
              <a:t>/4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0" y="6456363"/>
            <a:ext cx="9144000" cy="401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0">
                <a:solidFill>
                  <a:schemeClr val="tx1"/>
                </a:solidFill>
                <a:latin typeface="Arial Narrow"/>
                <a:ea typeface="Arial" charset="0"/>
                <a:cs typeface="Arial Narrow"/>
              </a:defRPr>
            </a:lvl1pPr>
          </a:lstStyle>
          <a:p>
            <a:pPr>
              <a:defRPr/>
            </a:pPr>
            <a:r>
              <a:rPr lang="en-US" smtClean="0"/>
              <a:t>Introduction to Robot Making Class, week 1</a:t>
            </a:r>
            <a:endParaRPr lang="en-US" dirty="0"/>
          </a:p>
        </p:txBody>
      </p:sp>
      <p:sp>
        <p:nvSpPr>
          <p:cNvPr id="7" name="Date Placeholder 4"/>
          <p:cNvSpPr>
            <a:spLocks noGrp="1" noChangeAspect="1" noChangeArrowheads="1"/>
          </p:cNvSpPr>
          <p:nvPr>
            <p:ph type="dt" sz="half" idx="2"/>
          </p:nvPr>
        </p:nvSpPr>
        <p:spPr bwMode="auto">
          <a:xfrm>
            <a:off x="0" y="6446838"/>
            <a:ext cx="1828799" cy="41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tx1"/>
                </a:solidFill>
                <a:latin typeface="Arial Narrow"/>
                <a:ea typeface="Arial" charset="0"/>
                <a:cs typeface="Arial Narrow"/>
              </a:defRPr>
            </a:lvl1pPr>
          </a:lstStyle>
          <a:p>
            <a:pPr>
              <a:defRPr/>
            </a:pPr>
            <a:r>
              <a:rPr lang="en-US" altLang="ko-KR" smtClean="0"/>
              <a:t>Name  &lt;Email Address&gt;</a:t>
            </a:r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4400" y="6562725"/>
            <a:ext cx="6096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latin typeface="Arial Narrow"/>
                <a:ea typeface="Arial" charset="0"/>
                <a:cs typeface="Arial Narrow"/>
              </a:defRPr>
            </a:lvl1pPr>
          </a:lstStyle>
          <a:p>
            <a:pPr>
              <a:defRPr/>
            </a:pPr>
            <a:fld id="{0AA45A93-FE32-2945-8767-7A7088BDD0C8}" type="slidenum">
              <a:rPr lang="en-US" smtClean="0"/>
              <a:pPr>
                <a:defRPr/>
              </a:pPr>
              <a:t>‹#›</a:t>
            </a:fld>
            <a:r>
              <a:rPr lang="en-US"/>
              <a:t>/4</a:t>
            </a:r>
            <a:endParaRPr lang="en-US" dirty="0"/>
          </a:p>
        </p:txBody>
      </p:sp>
      <p:sp>
        <p:nvSpPr>
          <p:cNvPr id="1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0" y="6456363"/>
            <a:ext cx="9144000" cy="401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0">
                <a:solidFill>
                  <a:schemeClr val="tx1"/>
                </a:solidFill>
                <a:latin typeface="Arial Narrow"/>
                <a:ea typeface="Arial" charset="0"/>
                <a:cs typeface="Arial Narrow"/>
              </a:defRPr>
            </a:lvl1pPr>
          </a:lstStyle>
          <a:p>
            <a:pPr>
              <a:defRPr/>
            </a:pPr>
            <a:r>
              <a:rPr lang="en-US" smtClean="0"/>
              <a:t>Introduction to Robot Making Class, week 1</a:t>
            </a:r>
            <a:endParaRPr lang="en-US" dirty="0"/>
          </a:p>
        </p:txBody>
      </p:sp>
      <p:sp>
        <p:nvSpPr>
          <p:cNvPr id="13" name="Date Placeholder 4"/>
          <p:cNvSpPr>
            <a:spLocks noGrp="1" noChangeAspect="1" noChangeArrowheads="1"/>
          </p:cNvSpPr>
          <p:nvPr>
            <p:ph type="dt" sz="half" idx="2"/>
          </p:nvPr>
        </p:nvSpPr>
        <p:spPr bwMode="auto">
          <a:xfrm>
            <a:off x="0" y="6446838"/>
            <a:ext cx="1828799" cy="41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tx1"/>
                </a:solidFill>
                <a:latin typeface="Arial Narrow"/>
                <a:ea typeface="Arial" charset="0"/>
                <a:cs typeface="Arial Narrow"/>
              </a:defRPr>
            </a:lvl1pPr>
          </a:lstStyle>
          <a:p>
            <a:pPr>
              <a:defRPr/>
            </a:pPr>
            <a:r>
              <a:rPr lang="en-US" altLang="ko-KR" smtClean="0"/>
              <a:t>Name  &lt;Email Address&gt;</a:t>
            </a:r>
            <a:endParaRPr lang="en-US" altLang="ko-K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Osaka" charset="-128"/>
          <a:cs typeface="Osaka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Osaka" charset="-128"/>
          <a:cs typeface="Osaka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Osaka" charset="-128"/>
          <a:cs typeface="Osaka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Osaka" charset="-128"/>
          <a:cs typeface="Osaka" charset="-128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Osaka" charset="-128"/>
          <a:cs typeface="Osaka" charset="-128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Osaka" charset="-128"/>
          <a:cs typeface="Osaka" charset="-128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Osaka" charset="-128"/>
          <a:cs typeface="Osaka" charset="-128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Osaka" charset="-128"/>
          <a:cs typeface="Osaka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hyperlink" Target="https://github.com/WhenTheyCry96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jpe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gif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9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3600" i="1" dirty="0">
              <a:solidFill>
                <a:schemeClr val="tx1"/>
              </a:solidFill>
              <a:latin typeface="Arial Narrow" pitchFamily="34" charset="0"/>
              <a:ea typeface="Arial" charset="0"/>
              <a:cs typeface="Arial" charset="0"/>
            </a:endParaRPr>
          </a:p>
          <a:p>
            <a:r>
              <a:rPr lang="en-US" sz="3600" i="1" dirty="0" smtClean="0">
                <a:solidFill>
                  <a:srgbClr val="000000"/>
                </a:solidFill>
                <a:latin typeface="Arial Narrow" pitchFamily="34" charset="0"/>
                <a:ea typeface="Arial" charset="0"/>
                <a:cs typeface="Arial" charset="0"/>
              </a:rPr>
              <a:t>Introduction to Robot Making Class</a:t>
            </a:r>
          </a:p>
          <a:p>
            <a:r>
              <a:rPr lang="en-US" sz="3600" i="1" dirty="0" smtClean="0">
                <a:solidFill>
                  <a:srgbClr val="000000"/>
                </a:solidFill>
                <a:latin typeface="Arial Narrow" pitchFamily="34" charset="0"/>
                <a:ea typeface="Arial" charset="0"/>
                <a:cs typeface="Arial" charset="0"/>
              </a:rPr>
              <a:t>- Week 1 -</a:t>
            </a:r>
            <a:endParaRPr lang="en-US" sz="3600" i="1" dirty="0">
              <a:solidFill>
                <a:srgbClr val="000000"/>
              </a:solidFill>
              <a:latin typeface="Arial Narrow" pitchFamily="34" charset="0"/>
              <a:ea typeface="Arial" charset="0"/>
              <a:cs typeface="Arial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0" y="2046808"/>
            <a:ext cx="9144000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2600" b="0" dirty="0">
              <a:solidFill>
                <a:srgbClr val="000000"/>
              </a:solidFill>
              <a:latin typeface="Arial Narrow" pitchFamily="34" charset="0"/>
              <a:ea typeface="Arial" charset="0"/>
              <a:cs typeface="Arial" charset="0"/>
            </a:endParaRPr>
          </a:p>
          <a:p>
            <a:r>
              <a:rPr lang="en-US" sz="2600" b="0" dirty="0">
                <a:solidFill>
                  <a:srgbClr val="000000"/>
                </a:solidFill>
                <a:latin typeface="Arial Narrow" pitchFamily="34" charset="0"/>
                <a:ea typeface="Arial" charset="0"/>
                <a:cs typeface="Arial" charset="0"/>
              </a:rPr>
              <a:t>Department of Electrical and Computer Engineering</a:t>
            </a:r>
            <a:br>
              <a:rPr lang="en-US" sz="2600" b="0" dirty="0">
                <a:solidFill>
                  <a:srgbClr val="000000"/>
                </a:solidFill>
                <a:latin typeface="Arial Narrow" pitchFamily="34" charset="0"/>
                <a:ea typeface="Arial" charset="0"/>
                <a:cs typeface="Arial" charset="0"/>
              </a:rPr>
            </a:br>
            <a:r>
              <a:rPr lang="en-US" sz="2600" b="0" dirty="0">
                <a:solidFill>
                  <a:srgbClr val="000000"/>
                </a:solidFill>
                <a:latin typeface="Arial Narrow" pitchFamily="34" charset="0"/>
                <a:ea typeface="Arial" charset="0"/>
                <a:cs typeface="Arial" charset="0"/>
              </a:rPr>
              <a:t>Seoul National University</a:t>
            </a:r>
          </a:p>
          <a:p>
            <a:endParaRPr lang="en-US" sz="2600" b="0" dirty="0">
              <a:solidFill>
                <a:srgbClr val="000000"/>
              </a:solidFill>
              <a:latin typeface="Arial Narrow" pitchFamily="34" charset="0"/>
              <a:ea typeface="Arial" charset="0"/>
              <a:cs typeface="Arial" charset="0"/>
            </a:endParaRPr>
          </a:p>
          <a:p>
            <a:endParaRPr lang="en-US" sz="2600" b="0" dirty="0">
              <a:solidFill>
                <a:srgbClr val="000000"/>
              </a:solidFill>
              <a:latin typeface="Arial Narrow" pitchFamily="34" charset="0"/>
              <a:ea typeface="Arial" charset="0"/>
              <a:cs typeface="Arial" charset="0"/>
            </a:endParaRPr>
          </a:p>
          <a:p>
            <a:endParaRPr lang="en-US" sz="2600" b="0" dirty="0">
              <a:solidFill>
                <a:srgbClr val="000000"/>
              </a:solidFill>
              <a:latin typeface="Arial Narrow" pitchFamily="34" charset="0"/>
              <a:ea typeface="Arial" charset="0"/>
              <a:cs typeface="Arial" charset="0"/>
            </a:endParaRPr>
          </a:p>
          <a:p>
            <a:r>
              <a:rPr lang="en-US" sz="2400" b="0" dirty="0" err="1" smtClean="0">
                <a:solidFill>
                  <a:srgbClr val="000000"/>
                </a:solidFill>
                <a:latin typeface="Arial Narrow" pitchFamily="34" charset="0"/>
                <a:ea typeface="Arial" charset="0"/>
                <a:cs typeface="Arial" charset="0"/>
              </a:rPr>
              <a:t>Seong</a:t>
            </a:r>
            <a:r>
              <a:rPr lang="en-US" sz="2400" b="0" dirty="0" smtClean="0">
                <a:solidFill>
                  <a:srgbClr val="000000"/>
                </a:solidFill>
                <a:latin typeface="Arial Narrow" pitchFamily="34" charset="0"/>
                <a:ea typeface="Arial" charset="0"/>
                <a:cs typeface="Arial" charset="0"/>
              </a:rPr>
              <a:t> </a:t>
            </a:r>
            <a:r>
              <a:rPr lang="en-US" sz="2400" b="0" dirty="0" err="1" smtClean="0">
                <a:solidFill>
                  <a:srgbClr val="000000"/>
                </a:solidFill>
                <a:latin typeface="Arial Narrow" pitchFamily="34" charset="0"/>
                <a:ea typeface="Arial" charset="0"/>
                <a:cs typeface="Arial" charset="0"/>
              </a:rPr>
              <a:t>Hyeon</a:t>
            </a:r>
            <a:r>
              <a:rPr lang="en-US" sz="2400" b="0" dirty="0" smtClean="0">
                <a:solidFill>
                  <a:srgbClr val="000000"/>
                </a:solidFill>
                <a:latin typeface="Arial Narrow" pitchFamily="34" charset="0"/>
                <a:ea typeface="Arial" charset="0"/>
                <a:cs typeface="Arial" charset="0"/>
              </a:rPr>
              <a:t> Park</a:t>
            </a:r>
            <a:endParaRPr lang="en-US" sz="2400" b="0" dirty="0">
              <a:solidFill>
                <a:srgbClr val="000000"/>
              </a:solidFill>
              <a:latin typeface="Arial Narrow" pitchFamily="34" charset="0"/>
              <a:ea typeface="Arial" charset="0"/>
              <a:cs typeface="Arial" charset="0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A45A93-FE32-2945-8767-7A7088BDD0C8}" type="slidenum">
              <a:rPr lang="en-US" smtClean="0"/>
              <a:pPr/>
              <a:t>1</a:t>
            </a:fld>
            <a:r>
              <a:rPr lang="en-US"/>
              <a:t>/4</a:t>
            </a:r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Introduction to Robot Making Class</a:t>
            </a:r>
          </a:p>
          <a:p>
            <a:r>
              <a:rPr lang="en-US" dirty="0" smtClean="0"/>
              <a:t>week 1 – Fundamentals of Robot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-2579" y="0"/>
            <a:ext cx="9144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>
              <a:defRPr/>
            </a:pPr>
            <a:r>
              <a:rPr lang="ko-KR" altLang="en-US" sz="2800" i="1" kern="0" dirty="0" err="1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강사소개</a:t>
            </a:r>
            <a:endParaRPr kumimoji="0" lang="ko-KR" altLang="en-US" sz="2800" i="1" u="none" strike="noStrike" kern="0" cap="none" spc="0" normalizeH="0" baseline="0" noProof="0" dirty="0">
              <a:ln>
                <a:noFill/>
              </a:ln>
              <a:solidFill>
                <a:srgbClr val="F17733"/>
              </a:solidFill>
              <a:effectLst/>
              <a:uLnTx/>
              <a:uFillTx/>
              <a:latin typeface="Arial Narrow" pitchFamily="34" charset="0"/>
              <a:ea typeface="+mj-ea"/>
              <a:cs typeface="+mj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AA45A93-FE32-2945-8767-7A7088BDD0C8}" type="slidenum">
              <a:rPr lang="en-US" smtClean="0"/>
              <a:pPr>
                <a:defRPr/>
              </a:pPr>
              <a:t>2</a:t>
            </a:fld>
            <a:r>
              <a:rPr lang="en-US"/>
              <a:t>/4</a:t>
            </a:r>
            <a:endParaRPr lang="en-US" dirty="0"/>
          </a:p>
        </p:txBody>
      </p:sp>
      <p:sp>
        <p:nvSpPr>
          <p:cNvPr id="8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0" y="6456363"/>
            <a:ext cx="9144000" cy="401637"/>
          </a:xfrm>
        </p:spPr>
        <p:txBody>
          <a:bodyPr/>
          <a:lstStyle/>
          <a:p>
            <a:r>
              <a:rPr lang="en-US" dirty="0" smtClean="0"/>
              <a:t>Introduction to Robot Making Class</a:t>
            </a:r>
          </a:p>
          <a:p>
            <a:r>
              <a:rPr lang="en-US" dirty="0" smtClean="0"/>
              <a:t>week 1 – Fundamentals of Robot</a:t>
            </a:r>
            <a:endParaRPr 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-2579" y="629582"/>
            <a:ext cx="72981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ko-KR" altLang="en-US" kern="0" dirty="0" smtClean="0">
                <a:latin typeface="Arial Narrow"/>
                <a:ea typeface="굴림" pitchFamily="50" charset="-127"/>
              </a:rPr>
              <a:t>학력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-2579" y="1086605"/>
            <a:ext cx="8965250" cy="12741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서울대학교 전기정보공학부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/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물리천문학부 졸업</a:t>
            </a:r>
            <a:endParaRPr lang="en-US" altLang="ko-KR" sz="1800" b="0" kern="0" dirty="0" smtClean="0">
              <a:latin typeface="Arial Narrow"/>
              <a:ea typeface="굴림" pitchFamily="50" charset="-127"/>
            </a:endParaRP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프랑스 </a:t>
            </a:r>
            <a:r>
              <a:rPr lang="en-US" altLang="ko-KR" sz="1800" b="0" kern="0" dirty="0" err="1">
                <a:latin typeface="Arial Narrow"/>
                <a:ea typeface="굴림" pitchFamily="50" charset="-127"/>
              </a:rPr>
              <a:t>Institut</a:t>
            </a:r>
            <a:r>
              <a:rPr lang="en-US" altLang="ko-KR" sz="1800" b="0" kern="0" dirty="0">
                <a:latin typeface="Arial Narrow"/>
                <a:ea typeface="굴림" pitchFamily="50" charset="-127"/>
              </a:rPr>
              <a:t> Mines-</a:t>
            </a:r>
            <a:r>
              <a:rPr lang="en-US" altLang="ko-KR" sz="1800" b="0" kern="0" dirty="0" err="1">
                <a:latin typeface="Arial Narrow"/>
                <a:ea typeface="굴림" pitchFamily="50" charset="-127"/>
              </a:rPr>
              <a:t>Télécom</a:t>
            </a:r>
            <a:r>
              <a:rPr lang="en-US" altLang="ko-KR" sz="1800" b="0" kern="0" dirty="0">
                <a:latin typeface="Arial Narrow"/>
                <a:ea typeface="굴림" pitchFamily="50" charset="-127"/>
              </a:rPr>
              <a:t> Business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School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석사 교환 학생</a:t>
            </a:r>
            <a:endParaRPr lang="en-US" altLang="ko-KR" sz="1800" b="0" kern="0" dirty="0">
              <a:latin typeface="Arial Narrow"/>
              <a:ea typeface="굴림" pitchFamily="50" charset="-127"/>
            </a:endParaRP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서울대학교 전기정보공학부 대학원 재학중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(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박사 과정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)</a:t>
            </a: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현재 초전도 기반 양자컴퓨터 연구 진행중</a:t>
            </a:r>
            <a:endParaRPr lang="en-US" altLang="ko-KR" sz="1800" b="0" kern="0" dirty="0" smtClean="0">
              <a:latin typeface="Arial Narrow"/>
              <a:ea typeface="굴림" pitchFamily="50" charset="-127"/>
            </a:endParaRPr>
          </a:p>
        </p:txBody>
      </p:sp>
      <p:pic>
        <p:nvPicPr>
          <p:cNvPr id="1026" name="Picture 2" descr="Seoul National University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4678" y="940454"/>
            <a:ext cx="1139845" cy="1181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 Archives - IM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6" t="30769" r="11430" b="30461"/>
          <a:stretch/>
        </p:blipFill>
        <p:spPr bwMode="auto">
          <a:xfrm>
            <a:off x="7262980" y="1347556"/>
            <a:ext cx="1881020" cy="77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0" y="2468266"/>
            <a:ext cx="72981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ko-KR" altLang="en-US" kern="0" dirty="0" smtClean="0">
                <a:latin typeface="Arial Narrow"/>
                <a:ea typeface="굴림" pitchFamily="50" charset="-127"/>
              </a:rPr>
              <a:t>로봇 관련 경력 사항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0" y="2925289"/>
            <a:ext cx="8965250" cy="12741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서울대학교 </a:t>
            </a:r>
            <a:r>
              <a:rPr lang="ko-KR" altLang="en-US" sz="1800" b="0" kern="0" dirty="0" err="1" smtClean="0">
                <a:latin typeface="Arial Narrow"/>
                <a:ea typeface="굴림" pitchFamily="50" charset="-127"/>
              </a:rPr>
              <a:t>로봇제작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동아리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SIGMA INTELLIGENCE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회장</a:t>
            </a:r>
            <a:endParaRPr lang="en-US" altLang="ko-KR" sz="1800" b="0" kern="0" dirty="0" smtClean="0">
              <a:latin typeface="Arial Narrow"/>
              <a:ea typeface="굴림" pitchFamily="50" charset="-127"/>
            </a:endParaRP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군집 </a:t>
            </a:r>
            <a:r>
              <a:rPr lang="ko-KR" altLang="en-US" sz="1800" b="0" kern="0" dirty="0" err="1" smtClean="0">
                <a:latin typeface="Arial Narrow"/>
                <a:ea typeface="굴림" pitchFamily="50" charset="-127"/>
              </a:rPr>
              <a:t>모방형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 재난구조 로봇 설계 및 </a:t>
            </a:r>
            <a:r>
              <a:rPr lang="ko-KR" altLang="en-US" sz="1800" b="0" kern="0" dirty="0" err="1" smtClean="0">
                <a:latin typeface="Arial Narrow"/>
                <a:ea typeface="굴림" pitchFamily="50" charset="-127"/>
              </a:rPr>
              <a:t>자동귀환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 알고리즘 연구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(2016)</a:t>
            </a: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아동 인지발달 로봇 제작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PEEKABOT (2016)</a:t>
            </a: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3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D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디스플레이를 이용한 손상 문화재 복원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AI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시스템 개발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(2017)</a:t>
            </a: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-2579" y="4306950"/>
            <a:ext cx="72981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ko-KR" altLang="en-US" kern="0" dirty="0" smtClean="0">
                <a:latin typeface="Arial Narrow"/>
                <a:ea typeface="굴림" pitchFamily="50" charset="-127"/>
              </a:rPr>
              <a:t>로봇 관련 수상 경력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-2579" y="4763973"/>
            <a:ext cx="8965250" cy="1606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서울대학교 창의설계축전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-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참가상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(2016)</a:t>
            </a: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SK Creative Challenge – Good Design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부문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1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등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(2016)</a:t>
            </a: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>
                <a:latin typeface="Arial Narrow"/>
                <a:ea typeface="굴림" pitchFamily="50" charset="-127"/>
              </a:rPr>
              <a:t>서울대학교 창의설계축전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–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가작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5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등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(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2017)</a:t>
            </a: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한국과학창의재단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(KOFAC) URP –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우수상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(2018)</a:t>
            </a:r>
            <a:endParaRPr lang="en-US" altLang="ko-KR" sz="1800" b="0" kern="0" dirty="0" smtClean="0">
              <a:latin typeface="Arial Narrow"/>
              <a:ea typeface="굴림" pitchFamily="50" charset="-127"/>
            </a:endParaRP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>
                <a:latin typeface="Arial Narrow"/>
                <a:ea typeface="굴림" pitchFamily="50" charset="-127"/>
              </a:rPr>
              <a:t>스마트 보드 창업 아이디어 대회 </a:t>
            </a:r>
            <a:r>
              <a:rPr lang="en-US" altLang="ko-KR" sz="1800" b="0" kern="0" dirty="0">
                <a:latin typeface="Arial Narrow"/>
                <a:ea typeface="굴림" pitchFamily="50" charset="-127"/>
              </a:rPr>
              <a:t>Challenge </a:t>
            </a:r>
            <a:r>
              <a:rPr lang="en-US" altLang="ko-KR" sz="1800" b="0" kern="0" dirty="0" err="1">
                <a:latin typeface="Arial Narrow"/>
                <a:ea typeface="굴림" pitchFamily="50" charset="-127"/>
              </a:rPr>
              <a:t>projets</a:t>
            </a:r>
            <a:r>
              <a:rPr lang="en-US" altLang="ko-KR" sz="1800" b="0" kern="0" dirty="0">
                <a:latin typeface="Arial Narrow"/>
                <a:ea typeface="굴림" pitchFamily="50" charset="-127"/>
              </a:rPr>
              <a:t> </a:t>
            </a:r>
            <a:r>
              <a:rPr lang="en-US" altLang="ko-KR" sz="1800" b="0" kern="0" dirty="0" err="1">
                <a:latin typeface="Arial Narrow"/>
                <a:ea typeface="굴림" pitchFamily="50" charset="-127"/>
              </a:rPr>
              <a:t>d'entreprendre</a:t>
            </a:r>
            <a:r>
              <a:rPr lang="en-US" altLang="ko-KR" sz="1800" b="0" kern="0" dirty="0">
                <a:latin typeface="Arial Narrow"/>
                <a:ea typeface="굴림" pitchFamily="50" charset="-127"/>
              </a:rPr>
              <a:t> (2018)</a:t>
            </a:r>
            <a:endParaRPr lang="en-US" altLang="ko-KR" sz="1800" b="0" kern="0" dirty="0">
              <a:latin typeface="Arial Narrow"/>
              <a:ea typeface="굴림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l="24072" t="13552" r="21280" b="13490"/>
          <a:stretch/>
        </p:blipFill>
        <p:spPr>
          <a:xfrm>
            <a:off x="7262980" y="2591739"/>
            <a:ext cx="1661478" cy="1661478"/>
          </a:xfrm>
          <a:prstGeom prst="rect">
            <a:avLst/>
          </a:prstGeom>
        </p:spPr>
      </p:pic>
      <p:pic>
        <p:nvPicPr>
          <p:cNvPr id="1032" name="Picture 8" descr="한국과학창의재단(KOFAC) 로고 AI파일 및 응용사례 : 네이버 블로그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32" t="7567" r="4084" b="7169"/>
          <a:stretch/>
        </p:blipFill>
        <p:spPr bwMode="auto">
          <a:xfrm>
            <a:off x="7776557" y="4973144"/>
            <a:ext cx="1378822" cy="111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3834" y="4710240"/>
            <a:ext cx="1833800" cy="1379556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5982537" y="648440"/>
            <a:ext cx="42223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ko-KR" dirty="0" err="1" smtClean="0">
                <a:solidFill>
                  <a:schemeClr val="tx1"/>
                </a:solidFill>
                <a:latin typeface="Arial Narrow" panose="020B0606020202030204" pitchFamily="34" charset="0"/>
              </a:rPr>
              <a:t>Github</a:t>
            </a:r>
            <a:r>
              <a:rPr lang="en-US" altLang="ko-KR" dirty="0">
                <a:solidFill>
                  <a:schemeClr val="tx1"/>
                </a:solidFill>
                <a:latin typeface="Arial Narrow" panose="020B0606020202030204" pitchFamily="34" charset="0"/>
              </a:rPr>
              <a:t>: </a:t>
            </a:r>
            <a:r>
              <a:rPr lang="en-US" altLang="ko-KR" dirty="0">
                <a:solidFill>
                  <a:schemeClr val="tx1"/>
                </a:solidFill>
                <a:latin typeface="Arial Narrow" panose="020B0606020202030204" pitchFamily="34" charset="0"/>
                <a:hlinkClick r:id="rId7"/>
              </a:rPr>
              <a:t>https://</a:t>
            </a:r>
            <a:r>
              <a:rPr lang="en-US" altLang="ko-KR" dirty="0" smtClean="0">
                <a:solidFill>
                  <a:schemeClr val="tx1"/>
                </a:solidFill>
                <a:latin typeface="Arial Narrow" panose="020B0606020202030204" pitchFamily="34" charset="0"/>
                <a:hlinkClick r:id="rId7"/>
              </a:rPr>
              <a:t>github.com/WhenTheyCry96</a:t>
            </a:r>
            <a:endParaRPr lang="en-US" altLang="ko-KR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l"/>
            <a:endParaRPr lang="en-US" altLang="ko-KR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101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389" y="4211226"/>
            <a:ext cx="9003767" cy="2274277"/>
            <a:chOff x="5389" y="4211226"/>
            <a:chExt cx="9003767" cy="2274277"/>
          </a:xfrm>
        </p:grpSpPr>
        <p:pic>
          <p:nvPicPr>
            <p:cNvPr id="2058" name="Picture 10" descr="드론 최대 비행 시간 제품별로 최대 5.2배 차이 난다 - 로봇신문사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181" t="11753" r="14037" b="19635"/>
            <a:stretch/>
          </p:blipFill>
          <p:spPr bwMode="auto">
            <a:xfrm>
              <a:off x="2117040" y="4211226"/>
              <a:ext cx="3411415" cy="22742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더 강력하고 오래가는 로봇청소기 '에코백스 디봇 오즈모 950' &lt; 홀릭 it &lt; 기사본문 - 맨즈랩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21" t="14275" r="15376" b="7954"/>
            <a:stretch/>
          </p:blipFill>
          <p:spPr bwMode="auto">
            <a:xfrm>
              <a:off x="5389" y="4963701"/>
              <a:ext cx="2111747" cy="14405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 descr="산업용 로봇 - 안전기준, 자율안전확인신고, 안전검사, 특별안전보건교육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115" r="1"/>
            <a:stretch/>
          </p:blipFill>
          <p:spPr bwMode="auto">
            <a:xfrm>
              <a:off x="5603631" y="4211226"/>
              <a:ext cx="3405525" cy="22348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Title 4"/>
          <p:cNvSpPr txBox="1">
            <a:spLocks/>
          </p:cNvSpPr>
          <p:nvPr/>
        </p:nvSpPr>
        <p:spPr>
          <a:xfrm>
            <a:off x="-2579" y="0"/>
            <a:ext cx="9144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>
              <a:defRPr/>
            </a:pPr>
            <a:r>
              <a:rPr lang="ko-KR" altLang="en-US" sz="2800" i="1" kern="0" dirty="0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로봇이란</a:t>
            </a:r>
            <a:r>
              <a:rPr lang="en-US" altLang="ko-KR" sz="2800" i="1" kern="0" dirty="0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?</a:t>
            </a:r>
            <a:endParaRPr kumimoji="0" lang="ko-KR" altLang="en-US" sz="2800" i="1" u="none" strike="noStrike" kern="0" cap="none" spc="0" normalizeH="0" baseline="0" noProof="0" dirty="0">
              <a:ln>
                <a:noFill/>
              </a:ln>
              <a:solidFill>
                <a:srgbClr val="F17733"/>
              </a:solidFill>
              <a:effectLst/>
              <a:uLnTx/>
              <a:uFillTx/>
              <a:latin typeface="Arial Narrow" pitchFamily="34" charset="0"/>
              <a:ea typeface="+mj-ea"/>
              <a:cs typeface="+mj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AA45A93-FE32-2945-8767-7A7088BDD0C8}" type="slidenum">
              <a:rPr lang="en-US" smtClean="0"/>
              <a:pPr>
                <a:defRPr/>
              </a:pPr>
              <a:t>3</a:t>
            </a:fld>
            <a:r>
              <a:rPr lang="en-US"/>
              <a:t>/4</a:t>
            </a:r>
            <a:endParaRPr lang="en-US" dirty="0"/>
          </a:p>
        </p:txBody>
      </p:sp>
      <p:sp>
        <p:nvSpPr>
          <p:cNvPr id="8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0" y="6456363"/>
            <a:ext cx="9144000" cy="401637"/>
          </a:xfrm>
        </p:spPr>
        <p:txBody>
          <a:bodyPr/>
          <a:lstStyle/>
          <a:p>
            <a:r>
              <a:rPr lang="en-US" dirty="0" smtClean="0"/>
              <a:t>Introduction to Robot Making Class</a:t>
            </a:r>
          </a:p>
          <a:p>
            <a:r>
              <a:rPr lang="en-US" dirty="0" smtClean="0"/>
              <a:t>week 1 – Fundamentals of Robot</a:t>
            </a:r>
            <a:endParaRPr 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-2579" y="629582"/>
            <a:ext cx="72981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ko-KR" altLang="en-US" kern="0" dirty="0" smtClean="0">
                <a:latin typeface="Arial Narrow"/>
                <a:ea typeface="굴림" pitchFamily="50" charset="-127"/>
              </a:rPr>
              <a:t>로봇은 뭘까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8285" y="3838729"/>
            <a:ext cx="72981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ko-KR" altLang="en-US" kern="0" dirty="0" smtClean="0">
                <a:latin typeface="Arial Narrow"/>
                <a:ea typeface="굴림" pitchFamily="50" charset="-127"/>
              </a:rPr>
              <a:t>로봇은 생각보다 우리 생활 가까이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-2579" y="629582"/>
            <a:ext cx="8973218" cy="2976267"/>
            <a:chOff x="-2579" y="629582"/>
            <a:chExt cx="8973218" cy="2976267"/>
          </a:xfrm>
        </p:grpSpPr>
        <p:pic>
          <p:nvPicPr>
            <p:cNvPr id="2050" name="Picture 2" descr="인공지능짤, 빅데이터짤, 데이터분석짤 : 네이버 블로그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197"/>
            <a:stretch/>
          </p:blipFill>
          <p:spPr bwMode="auto">
            <a:xfrm>
              <a:off x="2117040" y="629582"/>
              <a:ext cx="3355379" cy="29241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테크홀릭 모바일 사이트, 터미네이터 탄생에 대한 경고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03" r="-1"/>
            <a:stretch/>
          </p:blipFill>
          <p:spPr bwMode="auto">
            <a:xfrm>
              <a:off x="5620418" y="629582"/>
              <a:ext cx="3350221" cy="29241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리그오브레전드 버프 된 블리츠크랭크 룬, 아이템, 원딜 조합 추천 : 네이버 포스트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579" y="1562299"/>
              <a:ext cx="2043550" cy="2043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2847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-2579" y="0"/>
            <a:ext cx="9144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>
              <a:defRPr/>
            </a:pPr>
            <a:r>
              <a:rPr lang="ko-KR" altLang="en-US" sz="2800" i="1" kern="0" noProof="0" dirty="0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로봇의 세계</a:t>
            </a:r>
            <a:endParaRPr kumimoji="0" lang="ko-KR" altLang="en-US" sz="2800" i="1" u="none" strike="noStrike" kern="0" cap="none" spc="0" normalizeH="0" baseline="0" noProof="0" dirty="0">
              <a:ln>
                <a:noFill/>
              </a:ln>
              <a:solidFill>
                <a:srgbClr val="F17733"/>
              </a:solidFill>
              <a:effectLst/>
              <a:uLnTx/>
              <a:uFillTx/>
              <a:latin typeface="Arial Narrow" pitchFamily="34" charset="0"/>
              <a:ea typeface="+mj-ea"/>
              <a:cs typeface="+mj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AA45A93-FE32-2945-8767-7A7088BDD0C8}" type="slidenum">
              <a:rPr lang="en-US" smtClean="0"/>
              <a:pPr>
                <a:defRPr/>
              </a:pPr>
              <a:t>4</a:t>
            </a:fld>
            <a:r>
              <a:rPr lang="en-US"/>
              <a:t>/4</a:t>
            </a:r>
            <a:endParaRPr lang="en-US" dirty="0"/>
          </a:p>
        </p:txBody>
      </p:sp>
      <p:sp>
        <p:nvSpPr>
          <p:cNvPr id="8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0" y="6456363"/>
            <a:ext cx="9144000" cy="401637"/>
          </a:xfrm>
        </p:spPr>
        <p:txBody>
          <a:bodyPr/>
          <a:lstStyle/>
          <a:p>
            <a:r>
              <a:rPr lang="en-US" dirty="0" smtClean="0"/>
              <a:t>Introduction to Robot Making Class</a:t>
            </a:r>
          </a:p>
          <a:p>
            <a:r>
              <a:rPr lang="en-US" dirty="0" smtClean="0"/>
              <a:t>week 1 – Fundamentals of Robot</a:t>
            </a:r>
            <a:endParaRPr lang="en-US" dirty="0"/>
          </a:p>
        </p:txBody>
      </p:sp>
      <p:pic>
        <p:nvPicPr>
          <p:cNvPr id="2" name="vid104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231" y="1278594"/>
            <a:ext cx="8922380" cy="5018839"/>
          </a:xfrm>
          <a:prstGeom prst="rect">
            <a:avLst/>
          </a:prstGeom>
        </p:spPr>
      </p:pic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0" y="629582"/>
            <a:ext cx="729810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341313" eaLnBrk="1" hangingPunct="1">
              <a:buClr>
                <a:srgbClr val="00007D"/>
              </a:buClr>
              <a:buSzPct val="75000"/>
              <a:buFont typeface="Wingdings" pitchFamily="2" charset="2"/>
              <a:buChar char="n"/>
              <a:defRPr/>
            </a:pPr>
            <a:r>
              <a:rPr lang="ko-KR" altLang="en-US" sz="1800" kern="0" dirty="0" smtClean="0">
                <a:latin typeface="Arial Narrow"/>
                <a:ea typeface="굴림" pitchFamily="50" charset="-127"/>
              </a:rPr>
              <a:t>아동 인지발달 </a:t>
            </a:r>
            <a:r>
              <a:rPr lang="ko-KR" altLang="en-US" sz="1800" kern="0" dirty="0">
                <a:latin typeface="Arial Narrow"/>
                <a:ea typeface="굴림" pitchFamily="50" charset="-127"/>
              </a:rPr>
              <a:t>로봇 제작 </a:t>
            </a:r>
            <a:r>
              <a:rPr lang="en-US" altLang="ko-KR" sz="1800" kern="0" dirty="0">
                <a:latin typeface="Arial Narrow"/>
                <a:ea typeface="굴림" pitchFamily="50" charset="-127"/>
              </a:rPr>
              <a:t>PEEKABOT (2016</a:t>
            </a:r>
            <a:r>
              <a:rPr lang="en-US" altLang="ko-KR" sz="1800" kern="0" dirty="0" smtClean="0">
                <a:latin typeface="Arial Narrow"/>
                <a:ea typeface="굴림" pitchFamily="50" charset="-127"/>
              </a:rPr>
              <a:t>)</a:t>
            </a:r>
            <a:endParaRPr lang="en-US" altLang="ko-KR" sz="1800" kern="0" dirty="0">
              <a:latin typeface="Arial Narrow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4274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-2579" y="0"/>
            <a:ext cx="9144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>
              <a:defRPr/>
            </a:pPr>
            <a:r>
              <a:rPr lang="ko-KR" altLang="en-US" sz="2800" i="1" kern="0" dirty="0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로봇은 어떻게 만들어요</a:t>
            </a:r>
            <a:r>
              <a:rPr lang="en-US" altLang="ko-KR" sz="2800" i="1" kern="0" dirty="0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?</a:t>
            </a:r>
            <a:endParaRPr kumimoji="0" lang="ko-KR" altLang="en-US" sz="2800" i="1" u="none" strike="noStrike" kern="0" cap="none" spc="0" normalizeH="0" baseline="0" noProof="0" dirty="0">
              <a:ln>
                <a:noFill/>
              </a:ln>
              <a:solidFill>
                <a:srgbClr val="F17733"/>
              </a:solidFill>
              <a:effectLst/>
              <a:uLnTx/>
              <a:uFillTx/>
              <a:latin typeface="Arial Narrow" pitchFamily="34" charset="0"/>
              <a:ea typeface="+mj-ea"/>
              <a:cs typeface="+mj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AA45A93-FE32-2945-8767-7A7088BDD0C8}" type="slidenum">
              <a:rPr lang="en-US" smtClean="0"/>
              <a:pPr>
                <a:defRPr/>
              </a:pPr>
              <a:t>5</a:t>
            </a:fld>
            <a:r>
              <a:rPr lang="en-US"/>
              <a:t>/4</a:t>
            </a:r>
            <a:endParaRPr lang="en-US" dirty="0"/>
          </a:p>
        </p:txBody>
      </p:sp>
      <p:sp>
        <p:nvSpPr>
          <p:cNvPr id="8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0" y="6456363"/>
            <a:ext cx="9144000" cy="401637"/>
          </a:xfrm>
        </p:spPr>
        <p:txBody>
          <a:bodyPr/>
          <a:lstStyle/>
          <a:p>
            <a:r>
              <a:rPr lang="en-US" dirty="0" smtClean="0"/>
              <a:t>Introduction to Robot Making Class</a:t>
            </a:r>
          </a:p>
          <a:p>
            <a:r>
              <a:rPr lang="en-US" dirty="0" smtClean="0"/>
              <a:t>week 1 – Fundamentals of Robot</a:t>
            </a:r>
            <a:endParaRPr 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-1" y="629582"/>
            <a:ext cx="853440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en-US" altLang="ko-KR" kern="0" dirty="0" smtClean="0">
                <a:latin typeface="Arial Narrow"/>
                <a:ea typeface="굴림" pitchFamily="50" charset="-127"/>
              </a:rPr>
              <a:t>Q1. </a:t>
            </a:r>
            <a:r>
              <a:rPr lang="ko-KR" altLang="en-US" kern="0" dirty="0" smtClean="0">
                <a:latin typeface="Arial Narrow"/>
                <a:ea typeface="굴림" pitchFamily="50" charset="-127"/>
              </a:rPr>
              <a:t>로봇을 만들어보고 싶은데 어떻게 시작할지 모르겠어요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0" y="1086605"/>
            <a:ext cx="896525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일반적인 로봇 개발의 과정</a:t>
            </a:r>
            <a:endParaRPr lang="en-US" altLang="ko-KR" sz="1800" b="0" kern="0" dirty="0">
              <a:latin typeface="Arial Narrow"/>
              <a:ea typeface="굴림" pitchFamily="50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276664" y="2104242"/>
            <a:ext cx="8452333" cy="973015"/>
            <a:chOff x="276664" y="2104242"/>
            <a:chExt cx="8452333" cy="973015"/>
          </a:xfrm>
        </p:grpSpPr>
        <p:sp>
          <p:nvSpPr>
            <p:cNvPr id="2" name="모서리가 둥근 직사각형 1"/>
            <p:cNvSpPr/>
            <p:nvPr/>
          </p:nvSpPr>
          <p:spPr bwMode="auto">
            <a:xfrm>
              <a:off x="276664" y="2104242"/>
              <a:ext cx="1524001" cy="97301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아이디어</a:t>
              </a:r>
              <a:endParaRPr lang="en-US" altLang="ko-KR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타당성 평가</a:t>
              </a:r>
              <a:endParaRPr lang="en-US" altLang="ko-KR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altLang="ko-KR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4" name="오른쪽 화살표 3"/>
            <p:cNvSpPr/>
            <p:nvPr/>
          </p:nvSpPr>
          <p:spPr bwMode="auto">
            <a:xfrm>
              <a:off x="1894449" y="2315256"/>
              <a:ext cx="597876" cy="550985"/>
            </a:xfrm>
            <a:prstGeom prst="rightArrow">
              <a:avLst/>
            </a:prstGeom>
            <a:solidFill>
              <a:schemeClr val="accent6">
                <a:lumMod val="20000"/>
                <a:lumOff val="80000"/>
                <a:alpha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ko-KR" altLang="en-US" sz="22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11" name="모서리가 둥근 직사각형 10"/>
            <p:cNvSpPr/>
            <p:nvPr/>
          </p:nvSpPr>
          <p:spPr bwMode="auto">
            <a:xfrm>
              <a:off x="2586109" y="2104242"/>
              <a:ext cx="1524000" cy="97301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팀원 모집</a:t>
              </a:r>
              <a:endParaRPr lang="en-US" altLang="ko-KR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역할 분담</a:t>
              </a:r>
              <a:endParaRPr lang="en-US" altLang="ko-KR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일정표 작성</a:t>
              </a:r>
              <a:endParaRPr lang="ko-KR" altLang="en-US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12" name="오른쪽 화살표 11"/>
            <p:cNvSpPr/>
            <p:nvPr/>
          </p:nvSpPr>
          <p:spPr bwMode="auto">
            <a:xfrm>
              <a:off x="4203893" y="2315256"/>
              <a:ext cx="597876" cy="550985"/>
            </a:xfrm>
            <a:prstGeom prst="rightArrow">
              <a:avLst/>
            </a:prstGeom>
            <a:solidFill>
              <a:schemeClr val="accent6">
                <a:lumMod val="20000"/>
                <a:lumOff val="80000"/>
                <a:alpha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ko-KR" altLang="en-US" sz="22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13" name="모서리가 둥근 직사각형 12"/>
            <p:cNvSpPr/>
            <p:nvPr/>
          </p:nvSpPr>
          <p:spPr bwMode="auto">
            <a:xfrm>
              <a:off x="4895553" y="2104242"/>
              <a:ext cx="1524000" cy="97301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기계 설계</a:t>
              </a:r>
              <a:endParaRPr lang="en-US" altLang="ko-KR" sz="1800" b="0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회로 설계</a:t>
              </a:r>
              <a:endParaRPr lang="en-US" altLang="ko-KR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프로그래밍</a:t>
              </a:r>
              <a:endParaRPr lang="ko-KR" altLang="en-US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15" name="모서리가 둥근 직사각형 14"/>
            <p:cNvSpPr/>
            <p:nvPr/>
          </p:nvSpPr>
          <p:spPr bwMode="auto">
            <a:xfrm>
              <a:off x="7204997" y="2104242"/>
              <a:ext cx="1524000" cy="97301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시제품 제작</a:t>
              </a:r>
              <a:endParaRPr lang="en-US" altLang="ko-KR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동작 테스트</a:t>
              </a:r>
              <a:endParaRPr lang="en-US" altLang="ko-KR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ko-KR" altLang="en-US" sz="1800" b="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최종 평가</a:t>
              </a:r>
              <a:endParaRPr lang="en-US" altLang="ko-KR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altLang="ko-KR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ko-KR" altLang="en-US" sz="1800" b="0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</p:grpSp>
      <p:sp>
        <p:nvSpPr>
          <p:cNvPr id="6" name="위로 구부러진 화살표 5"/>
          <p:cNvSpPr/>
          <p:nvPr/>
        </p:nvSpPr>
        <p:spPr bwMode="auto">
          <a:xfrm flipH="1" flipV="1">
            <a:off x="5399645" y="1320290"/>
            <a:ext cx="2825260" cy="725905"/>
          </a:xfrm>
          <a:prstGeom prst="curvedUpArrow">
            <a:avLst>
              <a:gd name="adj1" fmla="val 25000"/>
              <a:gd name="adj2" fmla="val 63023"/>
              <a:gd name="adj3" fmla="val 25000"/>
            </a:avLst>
          </a:prstGeom>
          <a:solidFill>
            <a:schemeClr val="accent6">
              <a:lumMod val="20000"/>
              <a:lumOff val="80000"/>
              <a:alpha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ko-KR" altLang="en-US" sz="2200" b="0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19" name="위로 구부러진 화살표 18"/>
          <p:cNvSpPr/>
          <p:nvPr/>
        </p:nvSpPr>
        <p:spPr bwMode="auto">
          <a:xfrm>
            <a:off x="5567948" y="3145639"/>
            <a:ext cx="2825260" cy="725905"/>
          </a:xfrm>
          <a:prstGeom prst="curvedUpArrow">
            <a:avLst>
              <a:gd name="adj1" fmla="val 25000"/>
              <a:gd name="adj2" fmla="val 63023"/>
              <a:gd name="adj3" fmla="val 25000"/>
            </a:avLst>
          </a:prstGeom>
          <a:solidFill>
            <a:schemeClr val="accent6">
              <a:lumMod val="20000"/>
              <a:lumOff val="80000"/>
              <a:alpha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ko-KR" altLang="en-US" sz="2200" b="0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 bwMode="auto">
          <a:xfrm>
            <a:off x="6419553" y="1539497"/>
            <a:ext cx="10823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algn="l">
              <a:spcBef>
                <a:spcPct val="20000"/>
              </a:spcBef>
              <a:buClr>
                <a:srgbClr val="9999CC"/>
              </a:buClr>
              <a:buSzPct val="80000"/>
            </a:pPr>
            <a:r>
              <a:rPr lang="ko-KR" altLang="en-US" sz="2000" kern="0" dirty="0" err="1" smtClean="0">
                <a:solidFill>
                  <a:srgbClr val="FF0000"/>
                </a:solidFill>
                <a:latin typeface="Arial Narrow" pitchFamily="34" charset="0"/>
              </a:rPr>
              <a:t>망했나</a:t>
            </a:r>
            <a:r>
              <a:rPr lang="en-US" altLang="ko-KR" sz="2000" kern="0" dirty="0" smtClean="0">
                <a:solidFill>
                  <a:srgbClr val="FF0000"/>
                </a:solidFill>
                <a:latin typeface="Arial Narrow" pitchFamily="34" charset="0"/>
              </a:rPr>
              <a:t>?</a:t>
            </a:r>
            <a:endParaRPr lang="ko-KR" altLang="en-US" sz="2000" kern="0" dirty="0" smtClean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21" name="TextBox 20"/>
          <p:cNvSpPr txBox="1"/>
          <p:nvPr/>
        </p:nvSpPr>
        <p:spPr bwMode="auto">
          <a:xfrm>
            <a:off x="6311164" y="3308536"/>
            <a:ext cx="133882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algn="l">
              <a:spcBef>
                <a:spcPct val="20000"/>
              </a:spcBef>
              <a:buClr>
                <a:srgbClr val="9999CC"/>
              </a:buClr>
              <a:buSzPct val="80000"/>
            </a:pPr>
            <a:r>
              <a:rPr lang="ko-KR" altLang="en-US" sz="2000" kern="0" dirty="0" smtClean="0">
                <a:solidFill>
                  <a:srgbClr val="FF0000"/>
                </a:solidFill>
                <a:latin typeface="Arial Narrow" pitchFamily="34" charset="0"/>
              </a:rPr>
              <a:t>성공인가</a:t>
            </a:r>
            <a:r>
              <a:rPr lang="en-US" altLang="ko-KR" sz="2000" kern="0" dirty="0" smtClean="0">
                <a:solidFill>
                  <a:srgbClr val="FF0000"/>
                </a:solidFill>
                <a:latin typeface="Arial Narrow" pitchFamily="34" charset="0"/>
              </a:rPr>
              <a:t>?</a:t>
            </a:r>
            <a:endParaRPr lang="ko-KR" altLang="en-US" sz="2000" kern="0" dirty="0" smtClean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22" name="Rectangle 3"/>
          <p:cNvSpPr txBox="1">
            <a:spLocks noChangeArrowheads="1"/>
          </p:cNvSpPr>
          <p:nvPr/>
        </p:nvSpPr>
        <p:spPr bwMode="auto">
          <a:xfrm>
            <a:off x="0" y="3942776"/>
            <a:ext cx="853440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en-US" altLang="ko-KR" kern="0" dirty="0" smtClean="0">
                <a:latin typeface="Arial Narrow"/>
                <a:ea typeface="굴림" pitchFamily="50" charset="-127"/>
              </a:rPr>
              <a:t>Q2. </a:t>
            </a:r>
            <a:r>
              <a:rPr lang="ko-KR" altLang="en-US" kern="0" dirty="0" smtClean="0">
                <a:latin typeface="Arial Narrow"/>
                <a:ea typeface="굴림" pitchFamily="50" charset="-127"/>
              </a:rPr>
              <a:t>로봇 개발이 복잡해 보여요 </a:t>
            </a:r>
            <a:r>
              <a:rPr lang="en-US" altLang="ko-KR" kern="0" dirty="0" smtClean="0">
                <a:latin typeface="Arial Narrow"/>
                <a:ea typeface="굴림" pitchFamily="50" charset="-127"/>
              </a:rPr>
              <a:t>or </a:t>
            </a:r>
            <a:r>
              <a:rPr lang="ko-KR" altLang="en-US" kern="0" dirty="0" smtClean="0">
                <a:latin typeface="Arial Narrow"/>
                <a:ea typeface="굴림" pitchFamily="50" charset="-127"/>
              </a:rPr>
              <a:t>어려워 보여요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sp>
        <p:nvSpPr>
          <p:cNvPr id="23" name="Rectangle 3"/>
          <p:cNvSpPr txBox="1">
            <a:spLocks noChangeArrowheads="1"/>
          </p:cNvSpPr>
          <p:nvPr/>
        </p:nvSpPr>
        <p:spPr bwMode="auto">
          <a:xfrm>
            <a:off x="1" y="4399799"/>
            <a:ext cx="5255811" cy="6093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정상입니다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. </a:t>
            </a:r>
            <a:endParaRPr lang="en-US" altLang="ko-KR" sz="1800" b="0" kern="0" dirty="0">
              <a:latin typeface="Arial Narrow"/>
              <a:ea typeface="굴림" pitchFamily="50" charset="-127"/>
            </a:endParaRP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하지만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,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한 번 해보면 생각보다 어렵지 않습니다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.</a:t>
            </a:r>
            <a:endParaRPr lang="en-US" altLang="ko-KR" sz="1800" b="0" kern="0" dirty="0">
              <a:latin typeface="Arial Narrow"/>
              <a:ea typeface="굴림" pitchFamily="50" charset="-127"/>
            </a:endParaRPr>
          </a:p>
        </p:txBody>
      </p:sp>
      <p:pic>
        <p:nvPicPr>
          <p:cNvPr id="3074" name="Picture 2" descr="upload.wikimedia.org/wikipedia/commons/thumb/8/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771" y="4376164"/>
            <a:ext cx="2966452" cy="2019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upload.wikimedia.org/wikipedia/commons/4/44/Fri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2436" y="5127772"/>
            <a:ext cx="3130286" cy="1252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he Guardian view on Lego for adults: play is a serious business |  Editorial | Opinion | The Guardia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9" y="5130302"/>
            <a:ext cx="2120158" cy="1272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3672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8" name="Picture 12" descr="Light Sensor Module | Makerfab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7212" y="5288785"/>
            <a:ext cx="1748207" cy="1311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Build your own Arduino Uno – Zx Le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47"/>
          <a:stretch/>
        </p:blipFill>
        <p:spPr bwMode="auto">
          <a:xfrm>
            <a:off x="5770825" y="3421827"/>
            <a:ext cx="3356397" cy="2644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 txBox="1">
            <a:spLocks/>
          </p:cNvSpPr>
          <p:nvPr/>
        </p:nvSpPr>
        <p:spPr>
          <a:xfrm>
            <a:off x="-2579" y="0"/>
            <a:ext cx="9144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>
              <a:defRPr/>
            </a:pPr>
            <a:r>
              <a:rPr lang="ko-KR" altLang="en-US" sz="2800" i="1" kern="0" dirty="0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로봇 개발의 첫 단계</a:t>
            </a:r>
            <a:r>
              <a:rPr lang="en-US" altLang="ko-KR" sz="2800" i="1" kern="0" dirty="0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: </a:t>
            </a:r>
            <a:r>
              <a:rPr lang="ko-KR" altLang="en-US" sz="2800" i="1" kern="0" dirty="0" err="1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아두이노</a:t>
            </a:r>
            <a:r>
              <a:rPr lang="ko-KR" altLang="en-US" sz="2800" i="1" kern="0" dirty="0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 </a:t>
            </a:r>
            <a:r>
              <a:rPr lang="en-US" altLang="ko-KR" sz="2800" i="1" kern="0" dirty="0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(Arduino) </a:t>
            </a:r>
            <a:endParaRPr kumimoji="0" lang="ko-KR" altLang="en-US" sz="2800" i="1" u="none" strike="noStrike" kern="0" cap="none" spc="0" normalizeH="0" baseline="0" noProof="0" dirty="0">
              <a:ln>
                <a:noFill/>
              </a:ln>
              <a:solidFill>
                <a:srgbClr val="F17733"/>
              </a:solidFill>
              <a:effectLst/>
              <a:uLnTx/>
              <a:uFillTx/>
              <a:latin typeface="Arial Narrow" pitchFamily="34" charset="0"/>
              <a:ea typeface="+mj-ea"/>
              <a:cs typeface="+mj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AA45A93-FE32-2945-8767-7A7088BDD0C8}" type="slidenum">
              <a:rPr lang="en-US" smtClean="0"/>
              <a:pPr>
                <a:defRPr/>
              </a:pPr>
              <a:t>6</a:t>
            </a:fld>
            <a:r>
              <a:rPr lang="en-US"/>
              <a:t>/4</a:t>
            </a:r>
            <a:endParaRPr lang="en-US" dirty="0"/>
          </a:p>
        </p:txBody>
      </p:sp>
      <p:sp>
        <p:nvSpPr>
          <p:cNvPr id="8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0" y="6456363"/>
            <a:ext cx="9144000" cy="401637"/>
          </a:xfrm>
        </p:spPr>
        <p:txBody>
          <a:bodyPr/>
          <a:lstStyle/>
          <a:p>
            <a:r>
              <a:rPr lang="en-US" dirty="0" smtClean="0"/>
              <a:t>Introduction to Robot Making Class</a:t>
            </a:r>
          </a:p>
          <a:p>
            <a:r>
              <a:rPr lang="en-US" dirty="0" smtClean="0"/>
              <a:t>week 1 – Fundamentals of Robot</a:t>
            </a:r>
            <a:endParaRPr 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0" y="629582"/>
            <a:ext cx="72981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ko-KR" altLang="en-US" kern="0" dirty="0" err="1" smtClean="0">
                <a:latin typeface="Arial Narrow"/>
                <a:ea typeface="굴림" pitchFamily="50" charset="-127"/>
              </a:rPr>
              <a:t>아두이노란</a:t>
            </a:r>
            <a:r>
              <a:rPr lang="en-US" altLang="ko-KR" kern="0" dirty="0" smtClean="0">
                <a:latin typeface="Arial Narrow"/>
                <a:ea typeface="굴림" pitchFamily="50" charset="-127"/>
              </a:rPr>
              <a:t>?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0" y="1086605"/>
            <a:ext cx="8965250" cy="12741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마이크로 컨트롤러 보드</a:t>
            </a:r>
            <a:r>
              <a:rPr lang="en-US" altLang="ko-KR" sz="1800" b="0" kern="0" dirty="0">
                <a:latin typeface="Arial Narrow"/>
                <a:ea typeface="굴림" pitchFamily="50" charset="-127"/>
              </a:rPr>
              <a:t>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(</a:t>
            </a:r>
            <a:r>
              <a:rPr lang="en-US" altLang="ko-KR" sz="1800" b="0" kern="0" dirty="0">
                <a:latin typeface="Arial Narrow"/>
                <a:ea typeface="굴림" pitchFamily="50" charset="-127"/>
              </a:rPr>
              <a:t>Micro Controller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Board)</a:t>
            </a:r>
            <a:endParaRPr lang="en-US" altLang="ko-KR" sz="1800" b="0" kern="0" dirty="0" smtClean="0">
              <a:latin typeface="Arial Narrow"/>
              <a:ea typeface="굴림" pitchFamily="50" charset="-127"/>
            </a:endParaRP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사람의 뇌에 해당하는 부품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=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제일 중요한 부품</a:t>
            </a:r>
            <a:endParaRPr lang="en-US" altLang="ko-KR" sz="1800" b="0" kern="0" dirty="0" smtClean="0">
              <a:latin typeface="Arial Narrow"/>
              <a:ea typeface="굴림" pitchFamily="50" charset="-127"/>
            </a:endParaRP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기계간의 통신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,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프로세서 제어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,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파워 제어 가능</a:t>
            </a:r>
            <a:endParaRPr lang="en-US" altLang="ko-KR" sz="1800" b="0" kern="0" dirty="0" smtClean="0">
              <a:latin typeface="Arial Narrow"/>
              <a:ea typeface="굴림" pitchFamily="50" charset="-127"/>
            </a:endParaRPr>
          </a:p>
          <a:p>
            <a:pPr marL="341313" lvl="1" indent="-341313" algn="just" eaLnBrk="1" hangingPunct="1">
              <a:buClr>
                <a:srgbClr val="9999CC"/>
              </a:buClr>
              <a:defRPr/>
            </a:pPr>
            <a:endParaRPr lang="en-US" altLang="ko-KR" sz="1800" b="0" kern="0" dirty="0">
              <a:latin typeface="Arial Narrow"/>
              <a:ea typeface="굴림" pitchFamily="50" charset="-127"/>
            </a:endParaRPr>
          </a:p>
        </p:txBody>
      </p:sp>
      <p:pic>
        <p:nvPicPr>
          <p:cNvPr id="4098" name="Picture 2" descr="A000066 - Buy Microcontroller board, Uno - Arduino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9" r="9468"/>
          <a:stretch/>
        </p:blipFill>
        <p:spPr bwMode="auto">
          <a:xfrm>
            <a:off x="5620624" y="629582"/>
            <a:ext cx="3520797" cy="2432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20"/>
          <p:cNvSpPr/>
          <p:nvPr/>
        </p:nvSpPr>
        <p:spPr>
          <a:xfrm>
            <a:off x="5923607" y="3108917"/>
            <a:ext cx="322039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 dirty="0" err="1" smtClean="0">
                <a:solidFill>
                  <a:schemeClr val="tx1"/>
                </a:solidFill>
                <a:latin typeface="Arial Narrow" panose="020B0606020202030204" pitchFamily="34" charset="0"/>
              </a:rPr>
              <a:t>아두이노</a:t>
            </a:r>
            <a:r>
              <a:rPr lang="ko-KR" altLang="en-US" sz="105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 보드 사진</a:t>
            </a:r>
            <a:endParaRPr lang="en-US" altLang="ko-KR" sz="1050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12" name="Rectangle 20"/>
          <p:cNvSpPr/>
          <p:nvPr/>
        </p:nvSpPr>
        <p:spPr>
          <a:xfrm>
            <a:off x="5770825" y="6092619"/>
            <a:ext cx="322039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실제 </a:t>
            </a:r>
            <a:r>
              <a:rPr lang="ko-KR" altLang="en-US" sz="1050" dirty="0" err="1" smtClean="0">
                <a:solidFill>
                  <a:schemeClr val="tx1"/>
                </a:solidFill>
                <a:latin typeface="Arial Narrow" panose="020B0606020202030204" pitchFamily="34" charset="0"/>
              </a:rPr>
              <a:t>아두이노</a:t>
            </a:r>
            <a:r>
              <a:rPr lang="ko-KR" altLang="en-US" sz="105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 보드의 회로도</a:t>
            </a:r>
            <a:endParaRPr lang="en-US" altLang="ko-KR" sz="1050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r>
              <a:rPr lang="en-US" altLang="ko-KR" sz="1050" u="sng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(</a:t>
            </a:r>
            <a:r>
              <a:rPr lang="ko-KR" altLang="en-US" sz="1050" u="sng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외워야 할 필요 </a:t>
            </a:r>
            <a:r>
              <a:rPr lang="en-US" altLang="ko-KR" sz="1050" u="sng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1</a:t>
            </a:r>
            <a:r>
              <a:rPr lang="ko-KR" altLang="en-US" sz="1050" u="sng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도 없음</a:t>
            </a:r>
            <a:r>
              <a:rPr lang="en-US" altLang="ko-KR" sz="1050" u="sng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)</a:t>
            </a:r>
            <a:endParaRPr lang="en-US" altLang="ko-KR" sz="1050" u="sng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-2579" y="2079159"/>
            <a:ext cx="72981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ko-KR" altLang="en-US" kern="0" dirty="0" err="1" smtClean="0">
                <a:latin typeface="Arial Narrow"/>
                <a:ea typeface="굴림" pitchFamily="50" charset="-127"/>
              </a:rPr>
              <a:t>아두이노로</a:t>
            </a:r>
            <a:r>
              <a:rPr lang="ko-KR" altLang="en-US" kern="0" dirty="0" smtClean="0">
                <a:latin typeface="Arial Narrow"/>
                <a:ea typeface="굴림" pitchFamily="50" charset="-127"/>
              </a:rPr>
              <a:t> 뭘 할 수 있을까</a:t>
            </a:r>
            <a:r>
              <a:rPr lang="en-US" altLang="ko-KR" kern="0" dirty="0" smtClean="0">
                <a:latin typeface="Arial Narrow"/>
                <a:ea typeface="굴림" pitchFamily="50" charset="-127"/>
              </a:rPr>
              <a:t>?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-2579" y="2536182"/>
            <a:ext cx="8965250" cy="2271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1" indent="0" algn="just" eaLnBrk="1" hangingPunct="1">
              <a:buClr>
                <a:srgbClr val="9999CC"/>
              </a:buClr>
              <a:buNone/>
              <a:defRPr/>
            </a:pP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1. LED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껐다 키기 </a:t>
            </a:r>
            <a:r>
              <a:rPr lang="en-US" altLang="ko-KR" sz="1800" b="0" kern="0" dirty="0">
                <a:latin typeface="Arial Narrow"/>
                <a:ea typeface="굴림" pitchFamily="50" charset="-127"/>
              </a:rPr>
              <a:t>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                          2.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전기 모터 제어</a:t>
            </a:r>
            <a:endParaRPr lang="en-US" altLang="ko-KR" sz="1800" b="0" kern="0" dirty="0" smtClean="0">
              <a:latin typeface="Arial Narrow"/>
              <a:ea typeface="굴림" pitchFamily="50" charset="-127"/>
            </a:endParaRPr>
          </a:p>
          <a:p>
            <a:pPr marL="342900" lvl="1" indent="-342900" algn="just" eaLnBrk="1" hangingPunct="1">
              <a:buClr>
                <a:srgbClr val="9999CC"/>
              </a:buClr>
              <a:buFont typeface="+mj-lt"/>
              <a:buAutoNum type="arabicPeriod"/>
              <a:defRPr/>
            </a:pPr>
            <a:endParaRPr lang="en-US" altLang="ko-KR" sz="1800" b="0" kern="0" dirty="0">
              <a:latin typeface="Arial Narrow"/>
              <a:ea typeface="굴림" pitchFamily="50" charset="-127"/>
            </a:endParaRPr>
          </a:p>
          <a:p>
            <a:pPr marL="0" lvl="1" indent="0" algn="just" eaLnBrk="1" hangingPunct="1">
              <a:buClr>
                <a:srgbClr val="9999CC"/>
              </a:buClr>
              <a:buNone/>
              <a:defRPr/>
            </a:pPr>
            <a:endParaRPr lang="en-US" altLang="ko-KR" sz="1800" b="0" kern="0" dirty="0" smtClean="0">
              <a:latin typeface="Arial Narrow"/>
              <a:ea typeface="굴림" pitchFamily="50" charset="-127"/>
            </a:endParaRPr>
          </a:p>
          <a:p>
            <a:pPr marL="0" lvl="1" indent="0" algn="just" eaLnBrk="1" hangingPunct="1">
              <a:buClr>
                <a:srgbClr val="9999CC"/>
              </a:buClr>
              <a:buNone/>
              <a:defRPr/>
            </a:pPr>
            <a:endParaRPr lang="en-US" altLang="ko-KR" sz="1800" b="0" kern="0" dirty="0">
              <a:latin typeface="Arial Narrow"/>
              <a:ea typeface="굴림" pitchFamily="50" charset="-127"/>
            </a:endParaRPr>
          </a:p>
          <a:p>
            <a:pPr marL="0" lvl="1" indent="0" algn="just" eaLnBrk="1" hangingPunct="1">
              <a:buClr>
                <a:srgbClr val="9999CC"/>
              </a:buClr>
              <a:buNone/>
              <a:defRPr/>
            </a:pPr>
            <a:endParaRPr lang="en-US" altLang="ko-KR" sz="1800" b="0" kern="0" dirty="0">
              <a:latin typeface="Arial Narrow"/>
              <a:ea typeface="굴림" pitchFamily="50" charset="-127"/>
            </a:endParaRPr>
          </a:p>
          <a:p>
            <a:pPr marL="0" lvl="1" indent="0" algn="just" eaLnBrk="1" hangingPunct="1">
              <a:buClr>
                <a:srgbClr val="9999CC"/>
              </a:buClr>
              <a:buNone/>
              <a:defRPr/>
            </a:pPr>
            <a:endParaRPr lang="en-US" altLang="ko-KR" sz="1800" b="0" kern="0" dirty="0" smtClean="0">
              <a:latin typeface="Arial Narrow"/>
              <a:ea typeface="굴림" pitchFamily="50" charset="-127"/>
            </a:endParaRPr>
          </a:p>
          <a:p>
            <a:pPr marL="0" lvl="1" indent="0" algn="just" eaLnBrk="1" hangingPunct="1">
              <a:buClr>
                <a:srgbClr val="9999CC"/>
              </a:buClr>
              <a:buNone/>
              <a:defRPr/>
            </a:pP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3.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다른 </a:t>
            </a:r>
            <a:r>
              <a:rPr lang="ko-KR" altLang="en-US" sz="1800" b="0" kern="0" dirty="0">
                <a:latin typeface="Arial Narrow"/>
                <a:ea typeface="굴림" pitchFamily="50" charset="-127"/>
              </a:rPr>
              <a:t>기기와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통신</a:t>
            </a:r>
            <a:r>
              <a:rPr lang="en-US" altLang="ko-KR" sz="1800" b="0" kern="0" dirty="0">
                <a:latin typeface="Arial Narrow"/>
                <a:ea typeface="굴림" pitchFamily="50" charset="-127"/>
              </a:rPr>
              <a:t>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                     4.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다양한 센서 값 읽기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/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제어</a:t>
            </a:r>
            <a:endParaRPr lang="en-US" altLang="ko-KR" sz="1800" b="0" kern="0" dirty="0">
              <a:latin typeface="Arial Narrow"/>
              <a:ea typeface="굴림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00" y="2854904"/>
            <a:ext cx="2432770" cy="1563293"/>
          </a:xfrm>
          <a:prstGeom prst="rect">
            <a:avLst/>
          </a:prstGeom>
        </p:spPr>
      </p:pic>
      <p:pic>
        <p:nvPicPr>
          <p:cNvPr id="4102" name="Picture 6" descr="1438 Adafruit Adafruit Motor/Stepper/Servo Shield for Arduino v2 Kit Arduino,  Electronics and Robotics Electan, OnLine Stor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2055" y="2833420"/>
            <a:ext cx="2493567" cy="158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Arduino - Arduino Uno (R3) - ShareTechnot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00" y="4807572"/>
            <a:ext cx="2432770" cy="1912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Micro bit lesson — Using the Ultrasonic Module « osoyoo.com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04"/>
          <a:stretch/>
        </p:blipFill>
        <p:spPr bwMode="auto">
          <a:xfrm>
            <a:off x="3142055" y="4807572"/>
            <a:ext cx="1480279" cy="1146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 bwMode="auto">
          <a:xfrm>
            <a:off x="0" y="2536182"/>
            <a:ext cx="5788404" cy="4321818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ko-KR" altLang="en-US" sz="2200" b="0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 bwMode="auto">
          <a:xfrm>
            <a:off x="4307212" y="2095521"/>
            <a:ext cx="159530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algn="l">
              <a:spcBef>
                <a:spcPct val="20000"/>
              </a:spcBef>
              <a:buClr>
                <a:srgbClr val="9999CC"/>
              </a:buClr>
              <a:buSzPct val="80000"/>
            </a:pPr>
            <a:r>
              <a:rPr lang="ko-KR" altLang="en-US" sz="2000" kern="0" dirty="0" smtClean="0">
                <a:solidFill>
                  <a:srgbClr val="FF0000"/>
                </a:solidFill>
                <a:latin typeface="Arial Narrow" pitchFamily="34" charset="0"/>
              </a:rPr>
              <a:t>합치면 로봇</a:t>
            </a:r>
            <a:r>
              <a:rPr lang="en-US" altLang="ko-KR" sz="2000" kern="0" dirty="0" smtClean="0">
                <a:solidFill>
                  <a:srgbClr val="FF0000"/>
                </a:solidFill>
                <a:latin typeface="Arial Narrow" pitchFamily="34" charset="0"/>
              </a:rPr>
              <a:t>!</a:t>
            </a:r>
            <a:endParaRPr lang="ko-KR" altLang="en-US" sz="2000" kern="0" dirty="0" smtClean="0">
              <a:solidFill>
                <a:srgbClr val="FF0000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5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-2579" y="0"/>
            <a:ext cx="9144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>
              <a:defRPr/>
            </a:pPr>
            <a:r>
              <a:rPr lang="ko-KR" altLang="en-US" sz="2800" i="1" kern="0" dirty="0">
                <a:solidFill>
                  <a:schemeClr val="tx1"/>
                </a:solidFill>
                <a:latin typeface="Arial Narrow" pitchFamily="34" charset="0"/>
              </a:rPr>
              <a:t>로봇 개발의 첫 단계</a:t>
            </a:r>
            <a:r>
              <a:rPr lang="en-US" altLang="ko-KR" sz="2800" i="1" kern="0" dirty="0">
                <a:solidFill>
                  <a:schemeClr val="tx1"/>
                </a:solidFill>
                <a:latin typeface="Arial Narrow" pitchFamily="34" charset="0"/>
              </a:rPr>
              <a:t>: </a:t>
            </a:r>
            <a:r>
              <a:rPr lang="ko-KR" altLang="en-US" sz="2800" i="1" kern="0" dirty="0" err="1">
                <a:solidFill>
                  <a:schemeClr val="tx1"/>
                </a:solidFill>
                <a:latin typeface="Arial Narrow" pitchFamily="34" charset="0"/>
              </a:rPr>
              <a:t>아두이노</a:t>
            </a:r>
            <a:r>
              <a:rPr lang="ko-KR" altLang="en-US" sz="2800" i="1" kern="0" dirty="0">
                <a:solidFill>
                  <a:schemeClr val="tx1"/>
                </a:solidFill>
                <a:latin typeface="Arial Narrow" pitchFamily="34" charset="0"/>
              </a:rPr>
              <a:t> </a:t>
            </a:r>
            <a:r>
              <a:rPr lang="en-US" altLang="ko-KR" sz="2800" i="1" kern="0" dirty="0">
                <a:solidFill>
                  <a:schemeClr val="tx1"/>
                </a:solidFill>
                <a:latin typeface="Arial Narrow" pitchFamily="34" charset="0"/>
              </a:rPr>
              <a:t>(Arduino) </a:t>
            </a:r>
            <a:endParaRPr lang="ko-KR" altLang="en-US" sz="2800" i="1" kern="0" dirty="0">
              <a:solidFill>
                <a:srgbClr val="F17733"/>
              </a:solidFill>
              <a:latin typeface="Arial Narrow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AA45A93-FE32-2945-8767-7A7088BDD0C8}" type="slidenum">
              <a:rPr lang="en-US" smtClean="0"/>
              <a:pPr>
                <a:defRPr/>
              </a:pPr>
              <a:t>7</a:t>
            </a:fld>
            <a:r>
              <a:rPr lang="en-US"/>
              <a:t>/4</a:t>
            </a:r>
            <a:endParaRPr lang="en-US" dirty="0"/>
          </a:p>
        </p:txBody>
      </p:sp>
      <p:sp>
        <p:nvSpPr>
          <p:cNvPr id="8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0" y="6456363"/>
            <a:ext cx="9144000" cy="401637"/>
          </a:xfrm>
        </p:spPr>
        <p:txBody>
          <a:bodyPr/>
          <a:lstStyle/>
          <a:p>
            <a:r>
              <a:rPr lang="en-US" dirty="0" smtClean="0"/>
              <a:t>Introduction to Robot Making Class</a:t>
            </a:r>
          </a:p>
          <a:p>
            <a:r>
              <a:rPr lang="en-US" dirty="0" smtClean="0"/>
              <a:t>week 1 – Fundamentals of Robot</a:t>
            </a:r>
            <a:endParaRPr 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0" y="629582"/>
            <a:ext cx="72981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ko-KR" altLang="en-US" kern="0" dirty="0" err="1" smtClean="0">
                <a:latin typeface="Arial Narrow"/>
                <a:ea typeface="굴림" pitchFamily="50" charset="-127"/>
              </a:rPr>
              <a:t>아두이노를</a:t>
            </a:r>
            <a:r>
              <a:rPr lang="ko-KR" altLang="en-US" kern="0" dirty="0" smtClean="0">
                <a:latin typeface="Arial Narrow"/>
                <a:ea typeface="굴림" pitchFamily="50" charset="-127"/>
              </a:rPr>
              <a:t> 어떻게 조종할까</a:t>
            </a:r>
            <a:r>
              <a:rPr lang="en-US" altLang="ko-KR" kern="0" dirty="0" smtClean="0">
                <a:latin typeface="Arial Narrow"/>
                <a:ea typeface="굴림" pitchFamily="50" charset="-127"/>
              </a:rPr>
              <a:t>?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0" y="1086605"/>
            <a:ext cx="896525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err="1" smtClean="0">
                <a:latin typeface="Arial Narrow"/>
                <a:ea typeface="굴림" pitchFamily="50" charset="-127"/>
              </a:rPr>
              <a:t>아두이노에게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 명령을 어떻게 주지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?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  <a:sym typeface="Wingdings" panose="05000000000000000000" pitchFamily="2" charset="2"/>
              </a:rPr>
              <a:t>프로그래밍으로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  <a:sym typeface="Wingdings" panose="05000000000000000000" pitchFamily="2" charset="2"/>
              </a:rPr>
              <a:t>!</a:t>
            </a:r>
            <a:endParaRPr lang="en-US" altLang="ko-KR" sz="1800" b="0" kern="0" dirty="0">
              <a:latin typeface="Arial Narrow"/>
              <a:ea typeface="굴림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0" y="1469966"/>
            <a:ext cx="9090733" cy="3850900"/>
            <a:chOff x="0" y="1469966"/>
            <a:chExt cx="9090733" cy="3850900"/>
          </a:xfrm>
        </p:grpSpPr>
        <p:sp>
          <p:nvSpPr>
            <p:cNvPr id="7" name="Rectangle 20"/>
            <p:cNvSpPr/>
            <p:nvPr/>
          </p:nvSpPr>
          <p:spPr>
            <a:xfrm>
              <a:off x="428661" y="5066950"/>
              <a:ext cx="3220393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05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스크래치 프로그래밍</a:t>
              </a:r>
              <a:endParaRPr lang="en-US" altLang="ko-KR" sz="1050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11" name="Rectangle 3"/>
            <p:cNvSpPr txBox="1">
              <a:spLocks noChangeArrowheads="1"/>
            </p:cNvSpPr>
            <p:nvPr/>
          </p:nvSpPr>
          <p:spPr bwMode="auto">
            <a:xfrm>
              <a:off x="0" y="1469966"/>
              <a:ext cx="729810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0" rIns="91440" bIns="0" numCol="1" anchor="t" anchorCtr="0" compatLnSpc="1">
              <a:prstTxWarp prst="textNoShape">
                <a:avLst/>
              </a:prstTxWarp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7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0000"/>
                <a:buFont typeface="Wingdings" pitchFamily="2" charset="2"/>
                <a:buChar char="¨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65000"/>
                <a:buFont typeface="Wingdings" pitchFamily="2" charset="2"/>
                <a:buChar char="n"/>
                <a:defRPr>
                  <a:solidFill>
                    <a:schemeClr val="tx1"/>
                  </a:solidFill>
                  <a:latin typeface="+mn-lt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70000"/>
                <a:buFont typeface="Wingdings" pitchFamily="2" charset="2"/>
                <a:buChar char="¨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341313" indent="-341313" eaLnBrk="1" hangingPunct="1">
                <a:buClr>
                  <a:srgbClr val="00007D"/>
                </a:buClr>
                <a:defRPr/>
              </a:pPr>
              <a:r>
                <a:rPr lang="ko-KR" altLang="en-US" kern="0" dirty="0" smtClean="0">
                  <a:latin typeface="Arial Narrow"/>
                  <a:ea typeface="굴림" pitchFamily="50" charset="-127"/>
                </a:rPr>
                <a:t>프로그래밍은 어떻게 </a:t>
              </a:r>
              <a:r>
                <a:rPr lang="ko-KR" altLang="en-US" kern="0" dirty="0" err="1" smtClean="0">
                  <a:latin typeface="Arial Narrow"/>
                  <a:ea typeface="굴림" pitchFamily="50" charset="-127"/>
                </a:rPr>
                <a:t>하는건가요</a:t>
              </a:r>
              <a:r>
                <a:rPr lang="en-US" altLang="ko-KR" kern="0" dirty="0" smtClean="0">
                  <a:latin typeface="Arial Narrow"/>
                  <a:ea typeface="굴림" pitchFamily="50" charset="-127"/>
                </a:rPr>
                <a:t>?</a:t>
              </a:r>
              <a:endParaRPr lang="en-US" altLang="ko-KR" kern="0" dirty="0">
                <a:latin typeface="Arial Narrow"/>
                <a:ea typeface="굴림" pitchFamily="50" charset="-127"/>
              </a:endParaRPr>
            </a:p>
          </p:txBody>
        </p:sp>
        <p:pic>
          <p:nvPicPr>
            <p:cNvPr id="6146" name="Picture 2" descr="Try the Scratch 3.0 Beta today!. The Beta version of Scratch 3.0 is now… |  by The Scratch Team | The Scratch Team Blog | 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7579" y="1945660"/>
              <a:ext cx="4355046" cy="31212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8" name="Picture 4" descr="Programming Sites for Technical Writers | by Kesi Parker | Technical  Writing is Easy | 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69421" y="1945660"/>
              <a:ext cx="4521312" cy="31212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20"/>
            <p:cNvSpPr/>
            <p:nvPr/>
          </p:nvSpPr>
          <p:spPr>
            <a:xfrm>
              <a:off x="5219880" y="5066950"/>
              <a:ext cx="3220393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05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일반적인 사람들의 프로그래밍 상상도</a:t>
              </a:r>
              <a:endParaRPr lang="en-US" altLang="ko-KR" sz="1050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</p:grp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0" y="5412343"/>
            <a:ext cx="93453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스크래치로도 </a:t>
            </a:r>
            <a:r>
              <a:rPr lang="ko-KR" altLang="en-US" sz="1800" b="0" kern="0" dirty="0" err="1" smtClean="0">
                <a:latin typeface="Arial Narrow"/>
                <a:ea typeface="굴림" pitchFamily="50" charset="-127"/>
              </a:rPr>
              <a:t>아두이노를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 조종할 수 있지만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, 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향후를 위해 </a:t>
            </a: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Arduino</a:t>
            </a:r>
            <a:r>
              <a:rPr lang="ko-KR" altLang="en-US" sz="1800" b="0" kern="0" dirty="0" smtClean="0">
                <a:latin typeface="Arial Narrow"/>
                <a:ea typeface="굴림" pitchFamily="50" charset="-127"/>
              </a:rPr>
              <a:t>언어를 통해 배워봅시다</a:t>
            </a:r>
            <a:endParaRPr lang="en-US" altLang="ko-KR" sz="1800" b="0" kern="0" dirty="0">
              <a:latin typeface="Arial Narrow"/>
              <a:ea typeface="굴림" pitchFamily="50" charset="-127"/>
            </a:endParaRPr>
          </a:p>
        </p:txBody>
      </p:sp>
      <p:pic>
        <p:nvPicPr>
          <p:cNvPr id="6150" name="Picture 6" descr="Arduino Programming – The Ultimate Crash Course To Star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9420" y="1951376"/>
            <a:ext cx="4521312" cy="310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88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-2579" y="0"/>
            <a:ext cx="9144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>
              <a:defRPr/>
            </a:pPr>
            <a:r>
              <a:rPr lang="ko-KR" altLang="en-US" sz="2800" i="1" kern="0" dirty="0">
                <a:solidFill>
                  <a:schemeClr val="tx1"/>
                </a:solidFill>
                <a:latin typeface="Arial Narrow" pitchFamily="34" charset="0"/>
              </a:rPr>
              <a:t>로봇 개발의 첫 단계</a:t>
            </a:r>
            <a:r>
              <a:rPr lang="en-US" altLang="ko-KR" sz="2800" i="1" kern="0" dirty="0">
                <a:solidFill>
                  <a:schemeClr val="tx1"/>
                </a:solidFill>
                <a:latin typeface="Arial Narrow" pitchFamily="34" charset="0"/>
              </a:rPr>
              <a:t>: </a:t>
            </a:r>
            <a:r>
              <a:rPr lang="ko-KR" altLang="en-US" sz="2800" i="1" kern="0" dirty="0" err="1">
                <a:solidFill>
                  <a:schemeClr val="tx1"/>
                </a:solidFill>
                <a:latin typeface="Arial Narrow" pitchFamily="34" charset="0"/>
              </a:rPr>
              <a:t>아두이노</a:t>
            </a:r>
            <a:r>
              <a:rPr lang="ko-KR" altLang="en-US" sz="2800" i="1" kern="0" dirty="0">
                <a:solidFill>
                  <a:schemeClr val="tx1"/>
                </a:solidFill>
                <a:latin typeface="Arial Narrow" pitchFamily="34" charset="0"/>
              </a:rPr>
              <a:t> </a:t>
            </a:r>
            <a:r>
              <a:rPr lang="en-US" altLang="ko-KR" sz="2800" i="1" kern="0" dirty="0">
                <a:solidFill>
                  <a:schemeClr val="tx1"/>
                </a:solidFill>
                <a:latin typeface="Arial Narrow" pitchFamily="34" charset="0"/>
              </a:rPr>
              <a:t>(Arduino) </a:t>
            </a:r>
            <a:endParaRPr lang="ko-KR" altLang="en-US" sz="2800" i="1" kern="0" dirty="0">
              <a:solidFill>
                <a:srgbClr val="F17733"/>
              </a:solidFill>
              <a:latin typeface="Arial Narrow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AA45A93-FE32-2945-8767-7A7088BDD0C8}" type="slidenum">
              <a:rPr lang="en-US" smtClean="0"/>
              <a:pPr>
                <a:defRPr/>
              </a:pPr>
              <a:t>8</a:t>
            </a:fld>
            <a:r>
              <a:rPr lang="en-US"/>
              <a:t>/4</a:t>
            </a:r>
            <a:endParaRPr lang="en-US" dirty="0"/>
          </a:p>
        </p:txBody>
      </p:sp>
      <p:sp>
        <p:nvSpPr>
          <p:cNvPr id="8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0" y="6456363"/>
            <a:ext cx="9144000" cy="401637"/>
          </a:xfrm>
        </p:spPr>
        <p:txBody>
          <a:bodyPr/>
          <a:lstStyle/>
          <a:p>
            <a:r>
              <a:rPr lang="en-US" dirty="0" smtClean="0"/>
              <a:t>Introduction to Robot Making Class</a:t>
            </a:r>
          </a:p>
          <a:p>
            <a:r>
              <a:rPr lang="en-US" dirty="0" smtClean="0"/>
              <a:t>week 1 – Fundamentals of Robot</a:t>
            </a:r>
            <a:endParaRPr 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0" y="629582"/>
            <a:ext cx="72981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ko-KR" altLang="en-US" kern="0" dirty="0" err="1" smtClean="0">
                <a:latin typeface="Arial Narrow"/>
                <a:ea typeface="굴림" pitchFamily="50" charset="-127"/>
              </a:rPr>
              <a:t>아두이노</a:t>
            </a:r>
            <a:r>
              <a:rPr lang="ko-KR" altLang="en-US" kern="0" dirty="0" smtClean="0">
                <a:latin typeface="Arial Narrow"/>
                <a:ea typeface="굴림" pitchFamily="50" charset="-127"/>
              </a:rPr>
              <a:t> 개발환경 만들어보기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0" y="1086605"/>
            <a:ext cx="896525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Descriptions</a:t>
            </a:r>
            <a:endParaRPr lang="en-US" altLang="ko-KR" sz="1800" b="0" kern="0" dirty="0">
              <a:latin typeface="Arial Narrow"/>
              <a:ea typeface="굴림" pitchFamily="50" charset="-127"/>
            </a:endParaRPr>
          </a:p>
        </p:txBody>
      </p:sp>
      <p:sp>
        <p:nvSpPr>
          <p:cNvPr id="7" name="Rectangle 20"/>
          <p:cNvSpPr/>
          <p:nvPr/>
        </p:nvSpPr>
        <p:spPr>
          <a:xfrm>
            <a:off x="5923607" y="3108917"/>
            <a:ext cx="322039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Fig. Caption Here</a:t>
            </a:r>
            <a:endParaRPr lang="en-US" altLang="ko-KR" sz="1050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845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-2579" y="0"/>
            <a:ext cx="9144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>
              <a:defRPr/>
            </a:pPr>
            <a:r>
              <a:rPr lang="en-US" altLang="ko-KR" sz="2800" i="1" kern="0" dirty="0" smtClean="0">
                <a:solidFill>
                  <a:schemeClr val="tx1"/>
                </a:solidFill>
                <a:latin typeface="Arial Narrow" pitchFamily="34" charset="0"/>
                <a:ea typeface="+mj-ea"/>
                <a:cs typeface="+mj-cs"/>
              </a:rPr>
              <a:t>Template - Title</a:t>
            </a:r>
            <a:endParaRPr kumimoji="0" lang="ko-KR" altLang="en-US" sz="2800" i="1" u="none" strike="noStrike" kern="0" cap="none" spc="0" normalizeH="0" baseline="0" noProof="0" dirty="0">
              <a:ln>
                <a:noFill/>
              </a:ln>
              <a:solidFill>
                <a:srgbClr val="F17733"/>
              </a:solidFill>
              <a:effectLst/>
              <a:uLnTx/>
              <a:uFillTx/>
              <a:latin typeface="Arial Narrow" pitchFamily="34" charset="0"/>
              <a:ea typeface="+mj-ea"/>
              <a:cs typeface="+mj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AA45A93-FE32-2945-8767-7A7088BDD0C8}" type="slidenum">
              <a:rPr lang="en-US" smtClean="0"/>
              <a:pPr>
                <a:defRPr/>
              </a:pPr>
              <a:t>9</a:t>
            </a:fld>
            <a:r>
              <a:rPr lang="en-US"/>
              <a:t>/4</a:t>
            </a:r>
            <a:endParaRPr lang="en-US" dirty="0"/>
          </a:p>
        </p:txBody>
      </p:sp>
      <p:sp>
        <p:nvSpPr>
          <p:cNvPr id="8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0" y="6456363"/>
            <a:ext cx="9144000" cy="401637"/>
          </a:xfrm>
        </p:spPr>
        <p:txBody>
          <a:bodyPr/>
          <a:lstStyle/>
          <a:p>
            <a:r>
              <a:rPr lang="en-US" dirty="0" smtClean="0"/>
              <a:t>Introduction to Robot Making Class</a:t>
            </a:r>
          </a:p>
          <a:p>
            <a:r>
              <a:rPr lang="en-US" dirty="0" smtClean="0"/>
              <a:t>week 1 – Fundamentals of Robot</a:t>
            </a:r>
            <a:endParaRPr 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0" y="629582"/>
            <a:ext cx="72981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indent="-341313" eaLnBrk="1" hangingPunct="1">
              <a:buClr>
                <a:srgbClr val="00007D"/>
              </a:buClr>
              <a:defRPr/>
            </a:pPr>
            <a:r>
              <a:rPr lang="en-US" altLang="ko-KR" kern="0" dirty="0" smtClean="0">
                <a:latin typeface="Arial Narrow"/>
                <a:ea typeface="굴림" pitchFamily="50" charset="-127"/>
              </a:rPr>
              <a:t>Topic</a:t>
            </a:r>
            <a:endParaRPr lang="en-US" altLang="ko-KR" kern="0" dirty="0">
              <a:latin typeface="Arial Narrow"/>
              <a:ea typeface="굴림" pitchFamily="50" charset="-127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0" y="1086605"/>
            <a:ext cx="896525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¨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341313" algn="just" eaLnBrk="1" hangingPunct="1">
              <a:buClr>
                <a:srgbClr val="9999CC"/>
              </a:buClr>
              <a:defRPr/>
            </a:pPr>
            <a:r>
              <a:rPr lang="en-US" altLang="ko-KR" sz="1800" b="0" kern="0" dirty="0" smtClean="0">
                <a:latin typeface="Arial Narrow"/>
                <a:ea typeface="굴림" pitchFamily="50" charset="-127"/>
              </a:rPr>
              <a:t>Descriptions</a:t>
            </a:r>
            <a:endParaRPr lang="en-US" altLang="ko-KR" sz="1800" b="0" kern="0" dirty="0">
              <a:latin typeface="Arial Narrow"/>
              <a:ea typeface="굴림" pitchFamily="50" charset="-127"/>
            </a:endParaRPr>
          </a:p>
        </p:txBody>
      </p:sp>
      <p:sp>
        <p:nvSpPr>
          <p:cNvPr id="7" name="Rectangle 20"/>
          <p:cNvSpPr/>
          <p:nvPr/>
        </p:nvSpPr>
        <p:spPr>
          <a:xfrm>
            <a:off x="5923607" y="3108917"/>
            <a:ext cx="322039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Fig. Caption Here</a:t>
            </a:r>
            <a:endParaRPr lang="en-US" altLang="ko-KR" sz="1050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300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"/>
        <a:ea typeface="Osaka"/>
        <a:cs typeface="Osaka"/>
      </a:majorFont>
      <a:minorFont>
        <a:latin typeface="Times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FF99">
            <a:alpha val="80000"/>
          </a:srgbClr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2200" b="0" dirty="0" smtClean="0">
            <a:solidFill>
              <a:schemeClr val="tx1"/>
            </a:solidFill>
            <a:latin typeface="Arial Narrow" panose="020B060602020203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rgbClr val="187534"/>
            </a:solidFill>
            <a:effectLst/>
            <a:latin typeface="Arial" charset="0"/>
            <a:ea typeface="Osaka" charset="-128"/>
            <a:cs typeface="Osaka" charset="-128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algn="l">
          <a:spcBef>
            <a:spcPct val="20000"/>
          </a:spcBef>
          <a:buClr>
            <a:srgbClr val="9999CC"/>
          </a:buClr>
          <a:buSzPct val="80000"/>
          <a:defRPr sz="2000" b="0" kern="0" dirty="0" smtClean="0">
            <a:solidFill>
              <a:srgbClr val="000000"/>
            </a:solidFill>
            <a:latin typeface="Arial Narrow" pitchFamily="34" charset="0"/>
          </a:defRPr>
        </a:defPPr>
      </a:lstStyle>
    </a:tx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52998</TotalTime>
  <Words>493</Words>
  <Application>Microsoft Office PowerPoint</Application>
  <PresentationFormat>화면 슬라이드 쇼(4:3)</PresentationFormat>
  <Paragraphs>111</Paragraphs>
  <Slides>9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Osaka</vt:lpstr>
      <vt:lpstr>굴림</vt:lpstr>
      <vt:lpstr>Arial</vt:lpstr>
      <vt:lpstr>Arial Narrow</vt:lpstr>
      <vt:lpstr>Times</vt:lpstr>
      <vt:lpstr>Times New Roman</vt:lpstr>
      <vt:lpstr>Wingdings</vt:lpstr>
      <vt:lpstr>Blank Presentation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Francis Bitter Magnet 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Yukikazu Iwasa</dc:creator>
  <cp:lastModifiedBy>박 성현</cp:lastModifiedBy>
  <cp:revision>2282</cp:revision>
  <cp:lastPrinted>2017-05-19T07:02:17Z</cp:lastPrinted>
  <dcterms:created xsi:type="dcterms:W3CDTF">2014-11-19T03:59:33Z</dcterms:created>
  <dcterms:modified xsi:type="dcterms:W3CDTF">2020-10-21T19:03:35Z</dcterms:modified>
</cp:coreProperties>
</file>